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11EE8CB-DCA6-4D3B-99A9-0FA16D47228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4" autoAdjust="0"/>
    <p:restoredTop sz="99045"/>
  </p:normalViewPr>
  <p:slideViewPr>
    <p:cSldViewPr snapToGrid="0">
      <p:cViewPr varScale="1">
        <p:scale>
          <a:sx n="110" d="100"/>
          <a:sy n="110" d="100"/>
        </p:scale>
        <p:origin x="414" y="96"/>
      </p:cViewPr>
      <p:guideLst>
        <p:guide orient="horz" pos="215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2159920"/>
        <c:axId val="22160464"/>
      </c:areaChart>
      <c:catAx>
        <c:axId val="22159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2160464"/>
        <c:crosses val="autoZero"/>
        <c:auto val="1"/>
        <c:lblAlgn val="ctr"/>
        <c:lblOffset val="100"/>
        <c:tickMarkSkip val="1"/>
        <c:noMultiLvlLbl val="0"/>
      </c:catAx>
      <c:valAx>
        <c:axId val="22160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2159920"/>
        <c:crosses val="autoZero"/>
        <c:crossBetween val="midCat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2159920"/>
        <c:axId val="22160464"/>
      </c:areaChart>
      <c:catAx>
        <c:axId val="22159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2160464"/>
        <c:crosses val="autoZero"/>
        <c:auto val="1"/>
        <c:lblAlgn val="ctr"/>
        <c:lblOffset val="100"/>
        <c:tickMarkSkip val="1"/>
        <c:noMultiLvlLbl val="0"/>
      </c:catAx>
      <c:valAx>
        <c:axId val="22160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2159920"/>
        <c:crosses val="autoZero"/>
        <c:crossBetween val="midCat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Office 테마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476BE8F7-8EF6-4880-9F1A-6D10965A86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2A3BBB8-EBE5-4A2B-AB70-89540E1C96C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2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"/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6.t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"/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1.t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86259" y="1803223"/>
            <a:ext cx="4217749" cy="2091917"/>
            <a:chOff x="3946372" y="1854023"/>
            <a:chExt cx="4217749" cy="2091917"/>
          </a:xfrm>
        </p:grpSpPr>
        <p:sp>
          <p:nvSpPr>
            <p:cNvPr id="6" name="직사각형 5"/>
            <p:cNvSpPr/>
            <p:nvPr/>
          </p:nvSpPr>
          <p:spPr>
            <a:xfrm>
              <a:off x="7548300" y="3313259"/>
              <a:ext cx="615821" cy="632681"/>
            </a:xfrm>
            <a:prstGeom prst="rect">
              <a:avLst/>
            </a:prstGeom>
            <a:solidFill>
              <a:srgbClr val="61D6FF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083294" y="2142160"/>
              <a:ext cx="4025411" cy="1729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800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객체 지향 설계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800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웹메일 프로젝트</a:t>
              </a:r>
              <a:endParaRPr lang="en-US" altLang="ko-KR" sz="900" kern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946372" y="1854023"/>
              <a:ext cx="612000" cy="61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anchor="b"/>
            <a:lstStyle/>
            <a:p>
              <a:pPr algn="ctr">
                <a:defRPr/>
              </a:pPr>
              <a:endParaRPr lang="ko-KR" altLang="en-US" sz="800">
                <a:solidFill>
                  <a:prstClr val="white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052859" y="1952186"/>
              <a:ext cx="415674" cy="415674"/>
              <a:chOff x="454168" y="382727"/>
              <a:chExt cx="415674" cy="415674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454168" y="382727"/>
                <a:ext cx="415674" cy="4156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94255" y="414324"/>
                <a:ext cx="335500" cy="335500"/>
              </a:xfrm>
              <a:prstGeom prst="rect">
                <a:avLst/>
              </a:prstGeom>
            </p:spPr>
          </p:pic>
        </p:grpSp>
      </p:grpSp>
      <p:sp>
        <p:nvSpPr>
          <p:cNvPr id="13" name="TextBox 12"/>
          <p:cNvSpPr txBox="1"/>
          <p:nvPr/>
        </p:nvSpPr>
        <p:spPr>
          <a:xfrm>
            <a:off x="6901132" y="3895140"/>
            <a:ext cx="6193766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800" b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객체 지향 설계 </a:t>
            </a:r>
            <a:r>
              <a:rPr lang="en-US" altLang="ko-KR" sz="1800" b="1" kern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r>
              <a:rPr lang="ko-KR" altLang="en-US" sz="1800" b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20143239 </a:t>
            </a:r>
            <a:r>
              <a: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백혁인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20143252 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유지원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20153252 </a:t>
            </a:r>
            <a:r>
              <a: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공성현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20153246 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이세진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201</a:t>
            </a:r>
            <a:r>
              <a: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63365 </a:t>
            </a:r>
            <a:r>
              <a: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정원진</a:t>
            </a:r>
            <a:endParaRPr lang="en-US" altLang="ko-KR" sz="18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2.3.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SonarQube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를 활용한 정적분석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557058" y="1137158"/>
            <a:ext cx="5305678" cy="421220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3" name="TextBox 41"/>
          <p:cNvSpPr txBox="1"/>
          <p:nvPr/>
        </p:nvSpPr>
        <p:spPr>
          <a:xfrm>
            <a:off x="4272325" y="5622012"/>
            <a:ext cx="3911932" cy="367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SonarQube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로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정적 분석 진행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sp>
        <p:nvSpPr>
          <p:cNvPr id="64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65" name="직사각형 32"/>
          <p:cNvSpPr/>
          <p:nvPr/>
        </p:nvSpPr>
        <p:spPr>
          <a:xfrm>
            <a:off x="347848" y="233266"/>
            <a:ext cx="615821" cy="621041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49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6" name="직사각형 33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49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교정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유지보수</a:t>
            </a:r>
          </a:p>
        </p:txBody>
      </p:sp>
      <p:sp>
        <p:nvSpPr>
          <p:cNvPr id="67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02</a:t>
            </a:r>
          </a:p>
        </p:txBody>
      </p:sp>
      <p:sp>
        <p:nvSpPr>
          <p:cNvPr id="68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9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59D282-55B5-4D46-9486-E16BD400BE51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8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2.3.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SonarQube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를 활용한 정적분석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762126" y="1057275"/>
            <a:ext cx="6465824" cy="33778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4" name="그림 43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4162426" y="2352675"/>
            <a:ext cx="6614033" cy="305993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5" name="직사각형 111"/>
          <p:cNvSpPr/>
          <p:nvPr/>
        </p:nvSpPr>
        <p:spPr>
          <a:xfrm>
            <a:off x="1965463" y="5624512"/>
            <a:ext cx="7559537" cy="90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정적 분석이 완료되면 프로젝트에서 발생되는 오류를 확인할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주로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logger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에 대한 사용 내용이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Code Smell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로 오류가 발생되었다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 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47" name="직사각형 32"/>
          <p:cNvSpPr/>
          <p:nvPr/>
        </p:nvSpPr>
        <p:spPr>
          <a:xfrm>
            <a:off x="347848" y="233266"/>
            <a:ext cx="615821" cy="621041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49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직사각형 33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49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교정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유지보수</a:t>
            </a:r>
          </a:p>
        </p:txBody>
      </p:sp>
      <p:sp>
        <p:nvSpPr>
          <p:cNvPr id="49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02</a:t>
            </a:r>
          </a:p>
        </p:txBody>
      </p:sp>
      <p:sp>
        <p:nvSpPr>
          <p:cNvPr id="50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1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B0C7C8-A7A7-47F3-AFFF-B3400370379D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9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2.3.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SonarQube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를 활용한 정적분석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111"/>
          <p:cNvSpPr/>
          <p:nvPr/>
        </p:nvSpPr>
        <p:spPr>
          <a:xfrm>
            <a:off x="2166546" y="5719762"/>
            <a:ext cx="7559537" cy="593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기존 코드에 비해 심각도가 현저히 감소한 것을 볼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6" name="그림 45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742017" y="1012148"/>
            <a:ext cx="5137615" cy="262178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" name="그림 46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114946" y="2656417"/>
            <a:ext cx="6322441" cy="291418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8" name="TextBox 41"/>
          <p:cNvSpPr txBox="1"/>
          <p:nvPr/>
        </p:nvSpPr>
        <p:spPr>
          <a:xfrm>
            <a:off x="3052957" y="3726537"/>
            <a:ext cx="1438608" cy="367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구현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sp>
        <p:nvSpPr>
          <p:cNvPr id="49" name="TextBox 41"/>
          <p:cNvSpPr txBox="1"/>
          <p:nvPr/>
        </p:nvSpPr>
        <p:spPr>
          <a:xfrm>
            <a:off x="7978441" y="2143270"/>
            <a:ext cx="1438608" cy="367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테스팅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sp>
        <p:nvSpPr>
          <p:cNvPr id="63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64" name="직사각형 32"/>
          <p:cNvSpPr/>
          <p:nvPr/>
        </p:nvSpPr>
        <p:spPr>
          <a:xfrm>
            <a:off x="347848" y="233266"/>
            <a:ext cx="615821" cy="621041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49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5" name="직사각형 33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49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교정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유지보수</a:t>
            </a:r>
          </a:p>
        </p:txBody>
      </p:sp>
      <p:sp>
        <p:nvSpPr>
          <p:cNvPr id="66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02</a:t>
            </a:r>
          </a:p>
        </p:txBody>
      </p:sp>
      <p:sp>
        <p:nvSpPr>
          <p:cNvPr id="67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BBF65A-4E7F-4BB0-8D7E-123AF3B37815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10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3.1.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DBCP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적용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sp>
          <p:nvSpPr>
            <p:cNvPr id="33" name="직사각형 32"/>
            <p:cNvSpPr/>
            <p:nvPr/>
          </p:nvSpPr>
          <p:spPr>
            <a:xfrm>
              <a:off x="347848" y="233266"/>
              <a:ext cx="615821" cy="6210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254000" dist="101600" dir="2700000" algn="tl" rotWithShape="0">
                <a:srgbClr val="273164">
                  <a:alpha val="2588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95472" y="1078167"/>
              <a:ext cx="612000" cy="612000"/>
            </a:xfrm>
            <a:prstGeom prst="rect">
              <a:avLst/>
            </a:prstGeom>
            <a:solidFill>
              <a:srgbClr val="27316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254000" dist="101600" dir="2700000" algn="tl" rotWithShape="0">
                <a:srgbClr val="273164">
                  <a:alpha val="25880"/>
                </a:srgbClr>
              </a:outerShdw>
            </a:effectLst>
          </p:spPr>
          <p:txBody>
            <a:bodyPr bIns="108000" anchor="b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적응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유지보수</a:t>
              </a:r>
            </a:p>
          </p:txBody>
        </p:sp>
      </p:grpSp>
      <p:sp>
        <p:nvSpPr>
          <p:cNvPr id="36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03</a:t>
            </a:r>
          </a:p>
        </p:txBody>
      </p:sp>
      <p:sp>
        <p:nvSpPr>
          <p:cNvPr id="41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pic>
        <p:nvPicPr>
          <p:cNvPr id="16" name="Picture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1275" y="1798470"/>
            <a:ext cx="3849450" cy="299034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  <a:effectLst/>
        </p:spPr>
      </p:pic>
      <p:sp>
        <p:nvSpPr>
          <p:cNvPr id="18" name="직사각형 111"/>
          <p:cNvSpPr/>
          <p:nvPr/>
        </p:nvSpPr>
        <p:spPr>
          <a:xfrm>
            <a:off x="2166546" y="5719762"/>
            <a:ext cx="7559537" cy="576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DBCP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를 이용하지 않으면 접속이 계속적으로 일어나 시스템 저하를 불러올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9B58D-DCE4-44A8-B6E1-578AD0FBE792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3.1.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DBCP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적용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sp>
          <p:nvSpPr>
            <p:cNvPr id="33" name="직사각형 32"/>
            <p:cNvSpPr/>
            <p:nvPr/>
          </p:nvSpPr>
          <p:spPr>
            <a:xfrm>
              <a:off x="347848" y="233266"/>
              <a:ext cx="615821" cy="6210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254000" dist="101600" dir="2700000" algn="tl" rotWithShape="0">
                <a:srgbClr val="273164">
                  <a:alpha val="2588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95472" y="1078167"/>
              <a:ext cx="612000" cy="612000"/>
            </a:xfrm>
            <a:prstGeom prst="rect">
              <a:avLst/>
            </a:prstGeom>
            <a:solidFill>
              <a:srgbClr val="27316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254000" dist="101600" dir="2700000" algn="tl" rotWithShape="0">
                <a:srgbClr val="273164">
                  <a:alpha val="25880"/>
                </a:srgbClr>
              </a:outerShdw>
            </a:effectLst>
          </p:spPr>
          <p:txBody>
            <a:bodyPr bIns="108000" anchor="b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적응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유지보수</a:t>
              </a:r>
            </a:p>
          </p:txBody>
        </p:sp>
      </p:grpSp>
      <p:sp>
        <p:nvSpPr>
          <p:cNvPr id="36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03</a:t>
            </a:r>
          </a:p>
        </p:txBody>
      </p:sp>
      <p:sp>
        <p:nvSpPr>
          <p:cNvPr id="41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sp>
        <p:nvSpPr>
          <p:cNvPr id="48" name="TextBox 41"/>
          <p:cNvSpPr txBox="1"/>
          <p:nvPr/>
        </p:nvSpPr>
        <p:spPr>
          <a:xfrm>
            <a:off x="2733293" y="4678645"/>
            <a:ext cx="2077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context.xml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sp>
        <p:nvSpPr>
          <p:cNvPr id="49" name="TextBox 41"/>
          <p:cNvSpPr txBox="1"/>
          <p:nvPr/>
        </p:nvSpPr>
        <p:spPr>
          <a:xfrm>
            <a:off x="7846139" y="3095378"/>
            <a:ext cx="187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b="1" i="1" kern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pom.xml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pic>
        <p:nvPicPr>
          <p:cNvPr id="16" name="Picture 9"/>
          <p:cNvPicPr>
            <a:picLocks noChangeAspect="1"/>
          </p:cNvPicPr>
          <p:nvPr/>
        </p:nvPicPr>
        <p:blipFill rotWithShape="1">
          <a:blip r:embed="rId3"/>
          <a:srcRect r="20" b="110"/>
          <a:stretch>
            <a:fillRect/>
          </a:stretch>
        </p:blipFill>
        <p:spPr>
          <a:xfrm>
            <a:off x="1676537" y="2017101"/>
            <a:ext cx="5918200" cy="243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17" name="Picture 11"/>
          <p:cNvPicPr>
            <a:picLocks noChangeAspect="1"/>
          </p:cNvPicPr>
          <p:nvPr/>
        </p:nvPicPr>
        <p:blipFill rotWithShape="1">
          <a:blip r:embed="rId4"/>
          <a:srcRect r="30"/>
          <a:stretch>
            <a:fillRect/>
          </a:stretch>
        </p:blipFill>
        <p:spPr>
          <a:xfrm>
            <a:off x="5561804" y="3623829"/>
            <a:ext cx="5743575" cy="1333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F0E6C2-B835-49BD-AB26-97315DB059BB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12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3.1.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DBCP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적용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sp>
          <p:nvSpPr>
            <p:cNvPr id="33" name="직사각형 32"/>
            <p:cNvSpPr/>
            <p:nvPr/>
          </p:nvSpPr>
          <p:spPr>
            <a:xfrm>
              <a:off x="347848" y="233266"/>
              <a:ext cx="615821" cy="6210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254000" dist="101600" dir="2700000" algn="tl" rotWithShape="0">
                <a:srgbClr val="273164">
                  <a:alpha val="2588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95472" y="1078167"/>
              <a:ext cx="612000" cy="612000"/>
            </a:xfrm>
            <a:prstGeom prst="rect">
              <a:avLst/>
            </a:prstGeom>
            <a:solidFill>
              <a:srgbClr val="27316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254000" dist="101600" dir="2700000" algn="tl" rotWithShape="0">
                <a:srgbClr val="273164">
                  <a:alpha val="25880"/>
                </a:srgbClr>
              </a:outerShdw>
            </a:effectLst>
          </p:spPr>
          <p:txBody>
            <a:bodyPr bIns="108000" anchor="b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적응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유지보수</a:t>
              </a:r>
            </a:p>
          </p:txBody>
        </p:sp>
      </p:grpSp>
      <p:sp>
        <p:nvSpPr>
          <p:cNvPr id="36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03</a:t>
            </a:r>
          </a:p>
        </p:txBody>
      </p:sp>
      <p:sp>
        <p:nvSpPr>
          <p:cNvPr id="41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pic>
        <p:nvPicPr>
          <p:cNvPr id="16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6917" y="2315631"/>
            <a:ext cx="7299714" cy="181803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17" name="Picture 15"/>
          <p:cNvPicPr>
            <a:picLocks noChangeAspect="1"/>
          </p:cNvPicPr>
          <p:nvPr/>
        </p:nvPicPr>
        <p:blipFill rotWithShape="1">
          <a:blip r:embed="rId4"/>
          <a:srcRect r="40" b="1520"/>
          <a:stretch>
            <a:fillRect/>
          </a:stretch>
        </p:blipFill>
        <p:spPr>
          <a:xfrm>
            <a:off x="3285567" y="3950263"/>
            <a:ext cx="8351470" cy="3912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29AF0-6285-489D-9078-697759488C73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13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3.1.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DBCP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적용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sp>
          <p:nvSpPr>
            <p:cNvPr id="33" name="직사각형 32"/>
            <p:cNvSpPr/>
            <p:nvPr/>
          </p:nvSpPr>
          <p:spPr>
            <a:xfrm>
              <a:off x="347848" y="233266"/>
              <a:ext cx="615821" cy="621041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254000" dist="101600" dir="2700000" algn="tl" rotWithShape="0">
                <a:srgbClr val="273164">
                  <a:alpha val="2588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95472" y="1078167"/>
              <a:ext cx="612000" cy="612000"/>
            </a:xfrm>
            <a:prstGeom prst="rect">
              <a:avLst/>
            </a:prstGeom>
            <a:solidFill>
              <a:srgbClr val="27316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254000" dist="101600" dir="2700000" algn="tl" rotWithShape="0">
                <a:srgbClr val="273164">
                  <a:alpha val="25880"/>
                </a:srgbClr>
              </a:outerShdw>
            </a:effectLst>
          </p:spPr>
          <p:txBody>
            <a:bodyPr bIns="108000" anchor="b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적응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유지보수</a:t>
              </a:r>
            </a:p>
          </p:txBody>
        </p:sp>
      </p:grpSp>
      <p:sp>
        <p:nvSpPr>
          <p:cNvPr id="36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03</a:t>
            </a:r>
          </a:p>
        </p:txBody>
      </p:sp>
      <p:sp>
        <p:nvSpPr>
          <p:cNvPr id="41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sp>
        <p:nvSpPr>
          <p:cNvPr id="45" name="직사각형 111"/>
          <p:cNvSpPr/>
          <p:nvPr/>
        </p:nvSpPr>
        <p:spPr>
          <a:xfrm>
            <a:off x="2166546" y="5719762"/>
            <a:ext cx="7559537" cy="576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데이터베이스에서도 똑같이 보여지는 것을 알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6" name="Picture 3"/>
          <p:cNvPicPr>
            <a:picLocks noChangeAspect="1"/>
          </p:cNvPicPr>
          <p:nvPr/>
        </p:nvPicPr>
        <p:blipFill rotWithShape="1">
          <a:blip r:embed="rId3"/>
          <a:srcRect r="-1330" b="59530"/>
          <a:stretch>
            <a:fillRect/>
          </a:stretch>
        </p:blipFill>
        <p:spPr>
          <a:xfrm>
            <a:off x="2397417" y="1443044"/>
            <a:ext cx="3841470" cy="32598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  <a:effectLst/>
        </p:spPr>
      </p:pic>
      <p:pic>
        <p:nvPicPr>
          <p:cNvPr id="17" name="Picture 5"/>
          <p:cNvPicPr>
            <a:picLocks noChangeAspect="1"/>
          </p:cNvPicPr>
          <p:nvPr/>
        </p:nvPicPr>
        <p:blipFill rotWithShape="1">
          <a:blip r:embed="rId4"/>
          <a:srcRect b="45140"/>
          <a:stretch>
            <a:fillRect/>
          </a:stretch>
        </p:blipFill>
        <p:spPr>
          <a:xfrm>
            <a:off x="6906683" y="1560524"/>
            <a:ext cx="2819400" cy="31423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1F770-B83A-4660-ACEE-52CFC5D4E6EF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14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4.1.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1824718" y="972830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1935299" y="1007456"/>
            <a:ext cx="2007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회원가입 기능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95472" y="233266"/>
              <a:ext cx="768197" cy="6210410"/>
              <a:chOff x="195472" y="233266"/>
              <a:chExt cx="768197" cy="621041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195472" y="233266"/>
                <a:ext cx="768197" cy="6210410"/>
                <a:chOff x="195472" y="233266"/>
                <a:chExt cx="768197" cy="6210410"/>
              </a:xfrm>
            </p:grpSpPr>
            <p:sp>
              <p:nvSpPr>
                <p:cNvPr id="118" name="직사각형 32"/>
                <p:cNvSpPr/>
                <p:nvPr/>
              </p:nvSpPr>
              <p:spPr>
                <a:xfrm>
                  <a:off x="347848" y="233266"/>
                  <a:ext cx="615821" cy="621041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9" name="직사각형 33"/>
                <p:cNvSpPr/>
                <p:nvPr/>
              </p:nvSpPr>
              <p:spPr>
                <a:xfrm>
                  <a:off x="195472" y="1078167"/>
                  <a:ext cx="612000" cy="612000"/>
                </a:xfrm>
                <a:prstGeom prst="rect">
                  <a:avLst/>
                </a:prstGeom>
                <a:solidFill>
                  <a:srgbClr val="273164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bIns="108000" anchor="b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완전화</a:t>
                  </a:r>
                </a:p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유지보수</a:t>
                  </a:r>
                </a:p>
              </p:txBody>
            </p:sp>
          </p:grpSp>
          <p:sp>
            <p:nvSpPr>
              <p:cNvPr id="123" name="TextBox 30"/>
              <p:cNvSpPr txBox="1"/>
              <p:nvPr/>
            </p:nvSpPr>
            <p:spPr>
              <a:xfrm>
                <a:off x="318109" y="1129337"/>
                <a:ext cx="36672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pic>
          <p:nvPicPr>
            <p:cNvPr id="125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/>
          <p:nvPr/>
        </p:nvGraphicFramePr>
        <p:xfrm>
          <a:off x="4207498" y="1445787"/>
          <a:ext cx="4229493" cy="4884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3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유스케이스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회원가입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액터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사용자</a:t>
                      </a:r>
                      <a:r>
                        <a:rPr lang="en-US" altLang="ko-KR" sz="600" u="none" strike="noStrike" spc="0">
                          <a:effectLst/>
                        </a:rPr>
                        <a:t>(</a:t>
                      </a:r>
                      <a:r>
                        <a:rPr lang="ko-KR" altLang="en-US" sz="600" u="none" strike="noStrike" spc="0">
                          <a:effectLst/>
                        </a:rPr>
                        <a:t>메일 사용자</a:t>
                      </a:r>
                      <a:r>
                        <a:rPr lang="en-US" altLang="ko-KR" sz="600" u="none" strike="noStrike" spc="0">
                          <a:effectLst/>
                        </a:rPr>
                        <a:t>)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목적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시스템에 회원가입한다</a:t>
                      </a:r>
                      <a:r>
                        <a:rPr lang="en-US" altLang="ko-KR" sz="6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51155" marR="51155" marT="25577" marB="25577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62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개요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600" u="none" strike="noStrike" spc="0">
                          <a:effectLst/>
                        </a:rPr>
                        <a:t>- </a:t>
                      </a:r>
                      <a:r>
                        <a:rPr lang="ko-KR" altLang="en-US" sz="600" u="none" strike="noStrike" spc="0">
                          <a:effectLst/>
                        </a:rPr>
                        <a:t>사용자가 사용할 </a:t>
                      </a:r>
                      <a:r>
                        <a:rPr lang="en-US" altLang="ko-KR" sz="600" u="none" strike="noStrike" spc="0">
                          <a:effectLst/>
                        </a:rPr>
                        <a:t>ID, </a:t>
                      </a:r>
                      <a:r>
                        <a:rPr lang="ko-KR" altLang="en-US" sz="600" u="none" strike="noStrike" spc="0">
                          <a:effectLst/>
                        </a:rPr>
                        <a:t>암호와 등록할 연락처 정보를 입력하여 시스템에</a:t>
                      </a:r>
                    </a:p>
                    <a:p>
                      <a:pPr marL="0" marR="0" indent="0" algn="just" latinLnBrk="1"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회원가입한다</a:t>
                      </a:r>
                      <a:r>
                        <a:rPr lang="en-US" altLang="ko-KR" sz="600" u="none" strike="noStrike" spc="0">
                          <a:effectLst/>
                        </a:rPr>
                        <a:t>.</a:t>
                      </a:r>
                    </a:p>
                    <a:p>
                      <a:pPr marL="0" marR="0" indent="0" algn="just" latinLnBrk="1"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600" u="none" strike="noStrike" spc="0">
                          <a:effectLst/>
                        </a:rPr>
                        <a:t>- </a:t>
                      </a:r>
                      <a:r>
                        <a:rPr lang="ko-KR" altLang="en-US" sz="600" u="none" strike="noStrike" spc="0">
                          <a:effectLst/>
                        </a:rPr>
                        <a:t>회원 등록 시도 후 성공 또는 실패 원인을 알려준다</a:t>
                      </a:r>
                      <a:r>
                        <a:rPr lang="en-US" altLang="ko-KR" sz="6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51155" marR="51155" marT="25577" marB="25577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유형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기본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참조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600" u="none" strike="noStrike" spc="0">
                          <a:effectLst/>
                        </a:rPr>
                        <a:t>-</a:t>
                      </a:r>
                      <a:endParaRPr lang="en-US" altLang="ko-KR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417">
                <a:tc rowSpan="8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이벤트 흐름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액터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시스템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3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600" u="none" strike="noStrike" spc="0">
                          <a:effectLst/>
                        </a:rPr>
                        <a:t>1. </a:t>
                      </a:r>
                      <a:r>
                        <a:rPr lang="ko-KR" altLang="en-US" sz="600" u="none" strike="noStrike" spc="0">
                          <a:effectLst/>
                        </a:rPr>
                        <a:t>사용자가 회원가입 메뉴를 선택하면 유스케이스가 시작된다</a:t>
                      </a:r>
                      <a:r>
                        <a:rPr lang="en-US" altLang="ko-KR" sz="6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3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600" u="none" strike="noStrike" spc="0">
                          <a:effectLst/>
                        </a:rPr>
                        <a:t>2. </a:t>
                      </a:r>
                      <a:r>
                        <a:rPr lang="ko-KR" altLang="en-US" sz="600" u="none" strike="noStrike" spc="0">
                          <a:effectLst/>
                        </a:rPr>
                        <a:t>시스템은 회원가입 화면을 보여준다</a:t>
                      </a:r>
                      <a:r>
                        <a:rPr lang="en-US" altLang="ko-KR" sz="6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3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600" u="none" strike="noStrike" spc="0">
                          <a:effectLst/>
                        </a:rPr>
                        <a:t>3. </a:t>
                      </a:r>
                      <a:r>
                        <a:rPr lang="ko-KR" altLang="en-US" sz="600" u="none" strike="noStrike" spc="0">
                          <a:effectLst/>
                        </a:rPr>
                        <a:t>사용자는 </a:t>
                      </a:r>
                      <a:r>
                        <a:rPr lang="en-US" altLang="ko-KR" sz="600" u="none" strike="noStrike" spc="0">
                          <a:effectLst/>
                        </a:rPr>
                        <a:t>ID </a:t>
                      </a:r>
                      <a:r>
                        <a:rPr lang="ko-KR" altLang="en-US" sz="600" u="none" strike="noStrike" spc="0">
                          <a:effectLst/>
                        </a:rPr>
                        <a:t>중복확인 버튼을 선택한다</a:t>
                      </a:r>
                      <a:r>
                        <a:rPr lang="en-US" altLang="ko-KR" sz="600" u="none" strike="noStrike" spc="0">
                          <a:effectLst/>
                        </a:rPr>
                        <a:t>. (E-1)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3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600" u="none" strike="noStrike" spc="0">
                          <a:effectLst/>
                        </a:rPr>
                        <a:t>4. </a:t>
                      </a:r>
                      <a:r>
                        <a:rPr lang="ko-KR" altLang="en-US" sz="600" u="none" strike="noStrike" spc="0">
                          <a:effectLst/>
                        </a:rPr>
                        <a:t>시스템은 서버로부터 </a:t>
                      </a:r>
                      <a:r>
                        <a:rPr lang="en-US" altLang="ko-KR" sz="600" u="none" strike="noStrike" spc="0">
                          <a:effectLst/>
                        </a:rPr>
                        <a:t>ID </a:t>
                      </a:r>
                      <a:r>
                        <a:rPr lang="ko-KR" altLang="en-US" sz="600" u="none" strike="noStrike" spc="0">
                          <a:effectLst/>
                        </a:rPr>
                        <a:t>중복여부를 확인한다</a:t>
                      </a:r>
                      <a:r>
                        <a:rPr lang="en-US" altLang="ko-KR" sz="6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3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600" u="none" strike="noStrike" spc="0">
                          <a:effectLst/>
                        </a:rPr>
                        <a:t>5. </a:t>
                      </a:r>
                      <a:r>
                        <a:rPr lang="ko-KR" altLang="en-US" sz="600" u="none" strike="noStrike" spc="0">
                          <a:effectLst/>
                        </a:rPr>
                        <a:t>가입 버튼을 누른다</a:t>
                      </a:r>
                      <a:r>
                        <a:rPr lang="en-US" altLang="ko-KR" sz="6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3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600" u="none" strike="noStrike" spc="0">
                          <a:effectLst/>
                        </a:rPr>
                        <a:t>6. </a:t>
                      </a:r>
                      <a:r>
                        <a:rPr lang="ko-KR" altLang="en-US" sz="600" u="none" strike="noStrike" spc="0">
                          <a:effectLst/>
                        </a:rPr>
                        <a:t>시스템은 서버에 사용자 정보를 등록한다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3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600" u="none" strike="noStrike" spc="0">
                          <a:effectLst/>
                        </a:rPr>
                        <a:t>7. </a:t>
                      </a:r>
                      <a:r>
                        <a:rPr lang="ko-KR" altLang="en-US" sz="600" u="none" strike="noStrike" spc="0">
                          <a:effectLst/>
                        </a:rPr>
                        <a:t>시스템은 사용자 등록 성공을 알린다</a:t>
                      </a:r>
                      <a:r>
                        <a:rPr lang="en-US" altLang="ko-KR" sz="6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434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600" u="none" strike="noStrike" spc="0">
                          <a:effectLst/>
                        </a:rPr>
                        <a:t>예외 흐름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600" u="none" strike="noStrike" spc="0">
                          <a:effectLst/>
                        </a:rPr>
                        <a:t>E-1. </a:t>
                      </a:r>
                      <a:r>
                        <a:rPr lang="ko-KR" altLang="en-US" sz="600" u="none" strike="noStrike" spc="0">
                          <a:effectLst/>
                        </a:rPr>
                        <a:t>사용자가 사용할 </a:t>
                      </a:r>
                      <a:r>
                        <a:rPr lang="en-US" altLang="ko-KR" sz="600" u="none" strike="noStrike" spc="0">
                          <a:effectLst/>
                        </a:rPr>
                        <a:t>ID</a:t>
                      </a:r>
                      <a:r>
                        <a:rPr lang="ko-KR" altLang="en-US" sz="600" u="none" strike="noStrike" spc="0">
                          <a:effectLst/>
                        </a:rPr>
                        <a:t>를 입력했을 때 중복된다면 시스템은 사용자 등록 실패 및 중복확인을 알린다</a:t>
                      </a:r>
                      <a:r>
                        <a:rPr lang="en-US" altLang="ko-KR" sz="600" u="none" strike="noStrike" spc="0">
                          <a:effectLst/>
                        </a:rPr>
                        <a:t>.</a:t>
                      </a:r>
                      <a:endParaRPr lang="ko-KR" alt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36235" marR="36235" marT="10018" marB="10018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0F5E219-5EB5-4F02-8905-524F76BA287F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15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4.1.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95472" y="233266"/>
              <a:ext cx="768197" cy="6210410"/>
              <a:chOff x="195472" y="233266"/>
              <a:chExt cx="768197" cy="621041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195472" y="233266"/>
                <a:ext cx="768197" cy="6210410"/>
                <a:chOff x="195472" y="233266"/>
                <a:chExt cx="768197" cy="6210410"/>
              </a:xfrm>
            </p:grpSpPr>
            <p:sp>
              <p:nvSpPr>
                <p:cNvPr id="118" name="직사각형 32"/>
                <p:cNvSpPr/>
                <p:nvPr/>
              </p:nvSpPr>
              <p:spPr>
                <a:xfrm>
                  <a:off x="347848" y="233266"/>
                  <a:ext cx="615821" cy="621041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9" name="직사각형 33"/>
                <p:cNvSpPr/>
                <p:nvPr/>
              </p:nvSpPr>
              <p:spPr>
                <a:xfrm>
                  <a:off x="195472" y="1078167"/>
                  <a:ext cx="612000" cy="612000"/>
                </a:xfrm>
                <a:prstGeom prst="rect">
                  <a:avLst/>
                </a:prstGeom>
                <a:solidFill>
                  <a:srgbClr val="273164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bIns="108000" anchor="b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완전화</a:t>
                  </a:r>
                </a:p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유지보수</a:t>
                  </a:r>
                </a:p>
              </p:txBody>
            </p:sp>
          </p:grpSp>
          <p:sp>
            <p:nvSpPr>
              <p:cNvPr id="123" name="TextBox 30"/>
              <p:cNvSpPr txBox="1"/>
              <p:nvPr/>
            </p:nvSpPr>
            <p:spPr>
              <a:xfrm>
                <a:off x="318109" y="1129337"/>
                <a:ext cx="36672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pic>
          <p:nvPicPr>
            <p:cNvPr id="125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pic>
        <p:nvPicPr>
          <p:cNvPr id="14" name="Picture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30765" y="1794579"/>
            <a:ext cx="8438650" cy="31848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DC5B33-B941-4161-93F3-BB5DD39BAFC2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4.1.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95472" y="233266"/>
              <a:ext cx="768197" cy="6210410"/>
              <a:chOff x="195472" y="233266"/>
              <a:chExt cx="768197" cy="621041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195472" y="233266"/>
                <a:ext cx="768197" cy="6210410"/>
                <a:chOff x="195472" y="233266"/>
                <a:chExt cx="768197" cy="6210410"/>
              </a:xfrm>
            </p:grpSpPr>
            <p:sp>
              <p:nvSpPr>
                <p:cNvPr id="118" name="직사각형 32"/>
                <p:cNvSpPr/>
                <p:nvPr/>
              </p:nvSpPr>
              <p:spPr>
                <a:xfrm>
                  <a:off x="347848" y="233266"/>
                  <a:ext cx="615821" cy="621041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9" name="직사각형 33"/>
                <p:cNvSpPr/>
                <p:nvPr/>
              </p:nvSpPr>
              <p:spPr>
                <a:xfrm>
                  <a:off x="195472" y="1078167"/>
                  <a:ext cx="612000" cy="612000"/>
                </a:xfrm>
                <a:prstGeom prst="rect">
                  <a:avLst/>
                </a:prstGeom>
                <a:solidFill>
                  <a:srgbClr val="273164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bIns="108000" anchor="b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완전화</a:t>
                  </a:r>
                </a:p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유지보수</a:t>
                  </a:r>
                </a:p>
              </p:txBody>
            </p:sp>
          </p:grpSp>
          <p:sp>
            <p:nvSpPr>
              <p:cNvPr id="123" name="TextBox 30"/>
              <p:cNvSpPr txBox="1"/>
              <p:nvPr/>
            </p:nvSpPr>
            <p:spPr>
              <a:xfrm>
                <a:off x="318109" y="1129337"/>
                <a:ext cx="36672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pic>
          <p:nvPicPr>
            <p:cNvPr id="125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pic>
        <p:nvPicPr>
          <p:cNvPr id="12" name="Picture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7826" y="1117654"/>
            <a:ext cx="7607708" cy="5107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EFE8EE-286A-4A66-9521-850CE51B4A61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17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24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차트 17"/>
          <p:cNvGraphicFramePr/>
          <p:nvPr/>
        </p:nvGraphicFramePr>
        <p:xfrm>
          <a:off x="1768939" y="2176041"/>
          <a:ext cx="9759446" cy="3772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" name="직사각형 34"/>
          <p:cNvSpPr/>
          <p:nvPr/>
        </p:nvSpPr>
        <p:spPr>
          <a:xfrm>
            <a:off x="7958128" y="1610920"/>
            <a:ext cx="2705100" cy="729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완전화 유지보수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분석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설계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구현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테스팅</a:t>
            </a:r>
          </a:p>
        </p:txBody>
      </p:sp>
      <p:sp>
        <p:nvSpPr>
          <p:cNvPr id="45" name="직사각형 37"/>
          <p:cNvSpPr/>
          <p:nvPr/>
        </p:nvSpPr>
        <p:spPr>
          <a:xfrm>
            <a:off x="7958128" y="2700544"/>
            <a:ext cx="2705100" cy="728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예방 유지보수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분석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설계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구현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테스팅</a:t>
            </a:r>
          </a:p>
        </p:txBody>
      </p:sp>
      <p:sp>
        <p:nvSpPr>
          <p:cNvPr id="46" name="직사각형 40"/>
          <p:cNvSpPr/>
          <p:nvPr/>
        </p:nvSpPr>
        <p:spPr>
          <a:xfrm>
            <a:off x="7958128" y="3764899"/>
            <a:ext cx="2705100" cy="728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프로젝트 평가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프로젝트 완성도 및 활동 평가</a:t>
            </a:r>
          </a:p>
        </p:txBody>
      </p:sp>
      <p:grpSp>
        <p:nvGrpSpPr>
          <p:cNvPr id="47" name="그룹 1"/>
          <p:cNvGrpSpPr/>
          <p:nvPr/>
        </p:nvGrpSpPr>
        <p:grpSpPr>
          <a:xfrm>
            <a:off x="7674704" y="1712632"/>
            <a:ext cx="201175" cy="273391"/>
            <a:chOff x="8197311" y="4908209"/>
            <a:chExt cx="371475" cy="504825"/>
          </a:xfrm>
        </p:grpSpPr>
        <p:sp>
          <p:nvSpPr>
            <p:cNvPr id="48" name="직사각형 39"/>
            <p:cNvSpPr/>
            <p:nvPr/>
          </p:nvSpPr>
          <p:spPr>
            <a:xfrm>
              <a:off x="8225886" y="5070134"/>
              <a:ext cx="342900" cy="342900"/>
            </a:xfrm>
            <a:prstGeom prst="rect">
              <a:avLst/>
            </a:prstGeom>
            <a:noFill/>
            <a:ln w="22225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9" name="자유형 41"/>
            <p:cNvSpPr/>
            <p:nvPr/>
          </p:nvSpPr>
          <p:spPr>
            <a:xfrm>
              <a:off x="8197311" y="4908209"/>
              <a:ext cx="371475" cy="342900"/>
            </a:xfrm>
            <a:custGeom>
              <a:avLst/>
              <a:gdLst>
                <a:gd name="connsiteX0" fmla="*/ 0 w 371475"/>
                <a:gd name="connsiteY0" fmla="*/ 85725 h 342900"/>
                <a:gd name="connsiteX1" fmla="*/ 209550 w 371475"/>
                <a:gd name="connsiteY1" fmla="*/ 342900 h 342900"/>
                <a:gd name="connsiteX2" fmla="*/ 371475 w 371475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475" h="342900">
                  <a:moveTo>
                    <a:pt x="0" y="85725"/>
                  </a:moveTo>
                  <a:lnTo>
                    <a:pt x="209550" y="342900"/>
                  </a:lnTo>
                  <a:lnTo>
                    <a:pt x="371475" y="0"/>
                  </a:lnTo>
                </a:path>
              </a:pathLst>
            </a:custGeom>
            <a:noFill/>
            <a:ln w="34925" cap="flat" cmpd="sng" algn="ctr">
              <a:solidFill>
                <a:srgbClr val="61D6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50" name="그룹 43"/>
          <p:cNvGrpSpPr/>
          <p:nvPr/>
        </p:nvGrpSpPr>
        <p:grpSpPr>
          <a:xfrm>
            <a:off x="7682441" y="2802255"/>
            <a:ext cx="201175" cy="273391"/>
            <a:chOff x="8197311" y="4908209"/>
            <a:chExt cx="371475" cy="504825"/>
          </a:xfrm>
        </p:grpSpPr>
        <p:sp>
          <p:nvSpPr>
            <p:cNvPr id="51" name="직사각형 44"/>
            <p:cNvSpPr/>
            <p:nvPr/>
          </p:nvSpPr>
          <p:spPr>
            <a:xfrm>
              <a:off x="8225886" y="5070134"/>
              <a:ext cx="342900" cy="342900"/>
            </a:xfrm>
            <a:prstGeom prst="rect">
              <a:avLst/>
            </a:prstGeom>
            <a:noFill/>
            <a:ln w="22225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2" name="자유형 45"/>
            <p:cNvSpPr/>
            <p:nvPr/>
          </p:nvSpPr>
          <p:spPr>
            <a:xfrm>
              <a:off x="8197311" y="4908209"/>
              <a:ext cx="371475" cy="342900"/>
            </a:xfrm>
            <a:custGeom>
              <a:avLst/>
              <a:gdLst>
                <a:gd name="connsiteX0" fmla="*/ 0 w 371475"/>
                <a:gd name="connsiteY0" fmla="*/ 85725 h 342900"/>
                <a:gd name="connsiteX1" fmla="*/ 209550 w 371475"/>
                <a:gd name="connsiteY1" fmla="*/ 342900 h 342900"/>
                <a:gd name="connsiteX2" fmla="*/ 371475 w 371475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475" h="342900">
                  <a:moveTo>
                    <a:pt x="0" y="85725"/>
                  </a:moveTo>
                  <a:lnTo>
                    <a:pt x="209550" y="342900"/>
                  </a:lnTo>
                  <a:lnTo>
                    <a:pt x="371475" y="0"/>
                  </a:lnTo>
                </a:path>
              </a:pathLst>
            </a:custGeom>
            <a:noFill/>
            <a:ln w="34925" cap="flat" cmpd="sng" algn="ctr">
              <a:solidFill>
                <a:srgbClr val="61D6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53" name="그룹 46"/>
          <p:cNvGrpSpPr/>
          <p:nvPr/>
        </p:nvGrpSpPr>
        <p:grpSpPr>
          <a:xfrm>
            <a:off x="7690178" y="3891877"/>
            <a:ext cx="201175" cy="273391"/>
            <a:chOff x="8197311" y="4908209"/>
            <a:chExt cx="371475" cy="504825"/>
          </a:xfrm>
        </p:grpSpPr>
        <p:sp>
          <p:nvSpPr>
            <p:cNvPr id="54" name="직사각형 47"/>
            <p:cNvSpPr/>
            <p:nvPr/>
          </p:nvSpPr>
          <p:spPr>
            <a:xfrm>
              <a:off x="8225886" y="5070134"/>
              <a:ext cx="342900" cy="342900"/>
            </a:xfrm>
            <a:prstGeom prst="rect">
              <a:avLst/>
            </a:prstGeom>
            <a:noFill/>
            <a:ln w="22225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5" name="자유형 48"/>
            <p:cNvSpPr/>
            <p:nvPr/>
          </p:nvSpPr>
          <p:spPr>
            <a:xfrm>
              <a:off x="8197311" y="4908209"/>
              <a:ext cx="371475" cy="342900"/>
            </a:xfrm>
            <a:custGeom>
              <a:avLst/>
              <a:gdLst>
                <a:gd name="connsiteX0" fmla="*/ 0 w 371475"/>
                <a:gd name="connsiteY0" fmla="*/ 85725 h 342900"/>
                <a:gd name="connsiteX1" fmla="*/ 209550 w 371475"/>
                <a:gd name="connsiteY1" fmla="*/ 342900 h 342900"/>
                <a:gd name="connsiteX2" fmla="*/ 371475 w 371475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475" h="342900">
                  <a:moveTo>
                    <a:pt x="0" y="85725"/>
                  </a:moveTo>
                  <a:lnTo>
                    <a:pt x="209550" y="342900"/>
                  </a:lnTo>
                  <a:lnTo>
                    <a:pt x="371475" y="0"/>
                  </a:lnTo>
                </a:path>
              </a:pathLst>
            </a:custGeom>
            <a:noFill/>
            <a:ln w="34925" cap="flat" cmpd="sng" algn="ctr">
              <a:solidFill>
                <a:srgbClr val="61D6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cxnSp>
        <p:nvCxnSpPr>
          <p:cNvPr id="56" name="직선 연결선 76"/>
          <p:cNvCxnSpPr/>
          <p:nvPr/>
        </p:nvCxnSpPr>
        <p:spPr>
          <a:xfrm rot="16200000" flipH="1">
            <a:off x="3745717" y="3889737"/>
            <a:ext cx="4700582" cy="0"/>
          </a:xfrm>
          <a:prstGeom prst="line">
            <a:avLst/>
          </a:prstGeom>
          <a:noFill/>
          <a:ln w="19050" cap="flat" cmpd="sng" algn="ctr">
            <a:solidFill>
              <a:srgbClr val="404040">
                <a:alpha val="100000"/>
              </a:srgbClr>
            </a:solidFill>
            <a:prstDash val="sysDash"/>
            <a:miter/>
          </a:ln>
        </p:spPr>
      </p:cxnSp>
      <p:sp>
        <p:nvSpPr>
          <p:cNvPr id="61" name="직사각형 40"/>
          <p:cNvSpPr/>
          <p:nvPr/>
        </p:nvSpPr>
        <p:spPr>
          <a:xfrm>
            <a:off x="7959271" y="4737592"/>
            <a:ext cx="270510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마침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1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62" name="그룹 46"/>
          <p:cNvGrpSpPr/>
          <p:nvPr/>
        </p:nvGrpSpPr>
        <p:grpSpPr>
          <a:xfrm>
            <a:off x="7691321" y="4864570"/>
            <a:ext cx="201175" cy="273391"/>
            <a:chOff x="8197311" y="4908209"/>
            <a:chExt cx="371475" cy="504825"/>
          </a:xfrm>
        </p:grpSpPr>
        <p:sp>
          <p:nvSpPr>
            <p:cNvPr id="63" name="직사각형 47"/>
            <p:cNvSpPr/>
            <p:nvPr/>
          </p:nvSpPr>
          <p:spPr>
            <a:xfrm>
              <a:off x="8225886" y="5070134"/>
              <a:ext cx="342900" cy="342900"/>
            </a:xfrm>
            <a:prstGeom prst="rect">
              <a:avLst/>
            </a:prstGeom>
            <a:noFill/>
            <a:ln w="22225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4" name="자유형 48"/>
            <p:cNvSpPr/>
            <p:nvPr/>
          </p:nvSpPr>
          <p:spPr>
            <a:xfrm>
              <a:off x="8197311" y="4908209"/>
              <a:ext cx="371475" cy="342900"/>
            </a:xfrm>
            <a:custGeom>
              <a:avLst/>
              <a:gdLst>
                <a:gd name="connsiteX0" fmla="*/ 0 w 371475"/>
                <a:gd name="connsiteY0" fmla="*/ 85725 h 342900"/>
                <a:gd name="connsiteX1" fmla="*/ 209550 w 371475"/>
                <a:gd name="connsiteY1" fmla="*/ 342900 h 342900"/>
                <a:gd name="connsiteX2" fmla="*/ 371475 w 371475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475" h="342900">
                  <a:moveTo>
                    <a:pt x="0" y="85725"/>
                  </a:moveTo>
                  <a:lnTo>
                    <a:pt x="209550" y="342900"/>
                  </a:lnTo>
                  <a:lnTo>
                    <a:pt x="371475" y="0"/>
                  </a:lnTo>
                </a:path>
              </a:pathLst>
            </a:custGeom>
            <a:noFill/>
            <a:ln w="34925" cap="flat" cmpd="sng" algn="ctr">
              <a:solidFill>
                <a:srgbClr val="61D6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65" name="직사각형 34"/>
          <p:cNvSpPr/>
          <p:nvPr/>
        </p:nvSpPr>
        <p:spPr>
          <a:xfrm>
            <a:off x="2394057" y="1610302"/>
            <a:ext cx="2705100" cy="729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프로젝트 개요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비전 및 문제 기술</a:t>
            </a:r>
          </a:p>
        </p:txBody>
      </p:sp>
      <p:sp>
        <p:nvSpPr>
          <p:cNvPr id="66" name="직사각형 37"/>
          <p:cNvSpPr/>
          <p:nvPr/>
        </p:nvSpPr>
        <p:spPr>
          <a:xfrm>
            <a:off x="2394057" y="2699925"/>
            <a:ext cx="2705100" cy="72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요구사항 분석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이해 당사자 요구사항</a:t>
            </a:r>
          </a:p>
        </p:txBody>
      </p:sp>
      <p:sp>
        <p:nvSpPr>
          <p:cNvPr id="67" name="직사각형 40"/>
          <p:cNvSpPr/>
          <p:nvPr/>
        </p:nvSpPr>
        <p:spPr>
          <a:xfrm>
            <a:off x="2394057" y="3764280"/>
            <a:ext cx="2705100" cy="72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교정 유지보수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분석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설계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구현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테스팅</a:t>
            </a:r>
          </a:p>
        </p:txBody>
      </p:sp>
      <p:grpSp>
        <p:nvGrpSpPr>
          <p:cNvPr id="68" name="그룹 1"/>
          <p:cNvGrpSpPr/>
          <p:nvPr/>
        </p:nvGrpSpPr>
        <p:grpSpPr>
          <a:xfrm>
            <a:off x="2110633" y="1712014"/>
            <a:ext cx="201175" cy="273391"/>
            <a:chOff x="8197311" y="4908209"/>
            <a:chExt cx="371475" cy="504825"/>
          </a:xfrm>
        </p:grpSpPr>
        <p:sp>
          <p:nvSpPr>
            <p:cNvPr id="69" name="직사각형 39"/>
            <p:cNvSpPr/>
            <p:nvPr/>
          </p:nvSpPr>
          <p:spPr>
            <a:xfrm>
              <a:off x="8225886" y="5070134"/>
              <a:ext cx="342900" cy="342900"/>
            </a:xfrm>
            <a:prstGeom prst="rect">
              <a:avLst/>
            </a:prstGeom>
            <a:noFill/>
            <a:ln w="22225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0" name="자유형 41"/>
            <p:cNvSpPr/>
            <p:nvPr/>
          </p:nvSpPr>
          <p:spPr>
            <a:xfrm>
              <a:off x="8197311" y="4908209"/>
              <a:ext cx="371475" cy="342900"/>
            </a:xfrm>
            <a:custGeom>
              <a:avLst/>
              <a:gdLst>
                <a:gd name="connsiteX0" fmla="*/ 0 w 371475"/>
                <a:gd name="connsiteY0" fmla="*/ 85725 h 342900"/>
                <a:gd name="connsiteX1" fmla="*/ 209550 w 371475"/>
                <a:gd name="connsiteY1" fmla="*/ 342900 h 342900"/>
                <a:gd name="connsiteX2" fmla="*/ 371475 w 371475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475" h="342900">
                  <a:moveTo>
                    <a:pt x="0" y="85725"/>
                  </a:moveTo>
                  <a:lnTo>
                    <a:pt x="209550" y="342900"/>
                  </a:lnTo>
                  <a:lnTo>
                    <a:pt x="371475" y="0"/>
                  </a:lnTo>
                </a:path>
              </a:pathLst>
            </a:custGeom>
            <a:noFill/>
            <a:ln w="34925" cap="flat" cmpd="sng" algn="ctr">
              <a:solidFill>
                <a:srgbClr val="61D6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1" name="그룹 43"/>
          <p:cNvGrpSpPr/>
          <p:nvPr/>
        </p:nvGrpSpPr>
        <p:grpSpPr>
          <a:xfrm>
            <a:off x="2118370" y="2801636"/>
            <a:ext cx="201175" cy="273391"/>
            <a:chOff x="8197311" y="4908209"/>
            <a:chExt cx="371475" cy="504825"/>
          </a:xfrm>
        </p:grpSpPr>
        <p:sp>
          <p:nvSpPr>
            <p:cNvPr id="72" name="직사각형 44"/>
            <p:cNvSpPr/>
            <p:nvPr/>
          </p:nvSpPr>
          <p:spPr>
            <a:xfrm>
              <a:off x="8225886" y="5070134"/>
              <a:ext cx="342900" cy="342900"/>
            </a:xfrm>
            <a:prstGeom prst="rect">
              <a:avLst/>
            </a:prstGeom>
            <a:noFill/>
            <a:ln w="22225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3" name="자유형 45"/>
            <p:cNvSpPr/>
            <p:nvPr/>
          </p:nvSpPr>
          <p:spPr>
            <a:xfrm>
              <a:off x="8197311" y="4908209"/>
              <a:ext cx="371475" cy="342900"/>
            </a:xfrm>
            <a:custGeom>
              <a:avLst/>
              <a:gdLst>
                <a:gd name="connsiteX0" fmla="*/ 0 w 371475"/>
                <a:gd name="connsiteY0" fmla="*/ 85725 h 342900"/>
                <a:gd name="connsiteX1" fmla="*/ 209550 w 371475"/>
                <a:gd name="connsiteY1" fmla="*/ 342900 h 342900"/>
                <a:gd name="connsiteX2" fmla="*/ 371475 w 371475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475" h="342900">
                  <a:moveTo>
                    <a:pt x="0" y="85725"/>
                  </a:moveTo>
                  <a:lnTo>
                    <a:pt x="209550" y="342900"/>
                  </a:lnTo>
                  <a:lnTo>
                    <a:pt x="371475" y="0"/>
                  </a:lnTo>
                </a:path>
              </a:pathLst>
            </a:custGeom>
            <a:noFill/>
            <a:ln w="34925" cap="flat" cmpd="sng" algn="ctr">
              <a:solidFill>
                <a:srgbClr val="61D6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74" name="그룹 46"/>
          <p:cNvGrpSpPr/>
          <p:nvPr/>
        </p:nvGrpSpPr>
        <p:grpSpPr>
          <a:xfrm>
            <a:off x="2126107" y="3891258"/>
            <a:ext cx="201175" cy="273391"/>
            <a:chOff x="8197311" y="4908209"/>
            <a:chExt cx="371475" cy="504825"/>
          </a:xfrm>
        </p:grpSpPr>
        <p:sp>
          <p:nvSpPr>
            <p:cNvPr id="75" name="직사각형 47"/>
            <p:cNvSpPr/>
            <p:nvPr/>
          </p:nvSpPr>
          <p:spPr>
            <a:xfrm>
              <a:off x="8225886" y="5070134"/>
              <a:ext cx="342900" cy="342900"/>
            </a:xfrm>
            <a:prstGeom prst="rect">
              <a:avLst/>
            </a:prstGeom>
            <a:noFill/>
            <a:ln w="22225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6" name="자유형 48"/>
            <p:cNvSpPr/>
            <p:nvPr/>
          </p:nvSpPr>
          <p:spPr>
            <a:xfrm>
              <a:off x="8197311" y="4908209"/>
              <a:ext cx="371475" cy="342900"/>
            </a:xfrm>
            <a:custGeom>
              <a:avLst/>
              <a:gdLst>
                <a:gd name="connsiteX0" fmla="*/ 0 w 371475"/>
                <a:gd name="connsiteY0" fmla="*/ 85725 h 342900"/>
                <a:gd name="connsiteX1" fmla="*/ 209550 w 371475"/>
                <a:gd name="connsiteY1" fmla="*/ 342900 h 342900"/>
                <a:gd name="connsiteX2" fmla="*/ 371475 w 371475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475" h="342900">
                  <a:moveTo>
                    <a:pt x="0" y="85725"/>
                  </a:moveTo>
                  <a:lnTo>
                    <a:pt x="209550" y="342900"/>
                  </a:lnTo>
                  <a:lnTo>
                    <a:pt x="371475" y="0"/>
                  </a:lnTo>
                </a:path>
              </a:pathLst>
            </a:custGeom>
            <a:noFill/>
            <a:ln w="34925" cap="flat" cmpd="sng" algn="ctr">
              <a:solidFill>
                <a:srgbClr val="61D6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77" name="직사각형 40"/>
          <p:cNvSpPr/>
          <p:nvPr/>
        </p:nvSpPr>
        <p:spPr>
          <a:xfrm>
            <a:off x="2395199" y="4736973"/>
            <a:ext cx="2705101" cy="72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적응 유지보수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분석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설계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구현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테스팅</a:t>
            </a:r>
          </a:p>
        </p:txBody>
      </p:sp>
      <p:grpSp>
        <p:nvGrpSpPr>
          <p:cNvPr id="78" name="그룹 46"/>
          <p:cNvGrpSpPr/>
          <p:nvPr/>
        </p:nvGrpSpPr>
        <p:grpSpPr>
          <a:xfrm>
            <a:off x="2127250" y="4863951"/>
            <a:ext cx="201175" cy="273391"/>
            <a:chOff x="8197311" y="4908209"/>
            <a:chExt cx="371475" cy="504825"/>
          </a:xfrm>
        </p:grpSpPr>
        <p:sp>
          <p:nvSpPr>
            <p:cNvPr id="79" name="직사각형 47"/>
            <p:cNvSpPr/>
            <p:nvPr/>
          </p:nvSpPr>
          <p:spPr>
            <a:xfrm>
              <a:off x="8225886" y="5070134"/>
              <a:ext cx="342900" cy="342900"/>
            </a:xfrm>
            <a:prstGeom prst="rect">
              <a:avLst/>
            </a:prstGeom>
            <a:noFill/>
            <a:ln w="22225" cap="flat" cmpd="sng" algn="ctr">
              <a:solidFill>
                <a:srgbClr val="40404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0" name="자유형 48"/>
            <p:cNvSpPr/>
            <p:nvPr/>
          </p:nvSpPr>
          <p:spPr>
            <a:xfrm>
              <a:off x="8197311" y="4908209"/>
              <a:ext cx="371475" cy="342900"/>
            </a:xfrm>
            <a:custGeom>
              <a:avLst/>
              <a:gdLst>
                <a:gd name="connsiteX0" fmla="*/ 0 w 371475"/>
                <a:gd name="connsiteY0" fmla="*/ 85725 h 342900"/>
                <a:gd name="connsiteX1" fmla="*/ 209550 w 371475"/>
                <a:gd name="connsiteY1" fmla="*/ 342900 h 342900"/>
                <a:gd name="connsiteX2" fmla="*/ 371475 w 371475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1475" h="342900">
                  <a:moveTo>
                    <a:pt x="0" y="85725"/>
                  </a:moveTo>
                  <a:lnTo>
                    <a:pt x="209550" y="342900"/>
                  </a:lnTo>
                  <a:lnTo>
                    <a:pt x="371475" y="0"/>
                  </a:lnTo>
                </a:path>
              </a:pathLst>
            </a:custGeom>
            <a:noFill/>
            <a:ln w="34925" cap="flat" cmpd="sng" algn="ctr">
              <a:solidFill>
                <a:srgbClr val="61D6F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81" name="자유형 23"/>
          <p:cNvSpPr/>
          <p:nvPr/>
        </p:nvSpPr>
        <p:spPr>
          <a:xfrm>
            <a:off x="10273018" y="5134393"/>
            <a:ext cx="1186734" cy="1210247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472C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85" name="직사각형 32"/>
          <p:cNvSpPr/>
          <p:nvPr/>
        </p:nvSpPr>
        <p:spPr>
          <a:xfrm>
            <a:off x="347848" y="233266"/>
            <a:ext cx="615821" cy="621041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6" name="직사각형 33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bIns="108000" anchor="b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프로젝트목차 </a:t>
            </a:r>
          </a:p>
        </p:txBody>
      </p:sp>
      <p:sp>
        <p:nvSpPr>
          <p:cNvPr id="94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87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sp>
        <p:nvSpPr>
          <p:cNvPr id="88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8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4.1.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95472" y="233266"/>
              <a:ext cx="768197" cy="6210410"/>
              <a:chOff x="195472" y="233266"/>
              <a:chExt cx="768197" cy="621041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195472" y="233266"/>
                <a:ext cx="768197" cy="6210410"/>
                <a:chOff x="195472" y="233266"/>
                <a:chExt cx="768197" cy="6210410"/>
              </a:xfrm>
            </p:grpSpPr>
            <p:sp>
              <p:nvSpPr>
                <p:cNvPr id="118" name="직사각형 32"/>
                <p:cNvSpPr/>
                <p:nvPr/>
              </p:nvSpPr>
              <p:spPr>
                <a:xfrm>
                  <a:off x="347848" y="233266"/>
                  <a:ext cx="615821" cy="621041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9" name="직사각형 33"/>
                <p:cNvSpPr/>
                <p:nvPr/>
              </p:nvSpPr>
              <p:spPr>
                <a:xfrm>
                  <a:off x="195472" y="1078167"/>
                  <a:ext cx="612000" cy="612000"/>
                </a:xfrm>
                <a:prstGeom prst="rect">
                  <a:avLst/>
                </a:prstGeom>
                <a:solidFill>
                  <a:srgbClr val="273164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bIns="108000" anchor="b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완전화</a:t>
                  </a:r>
                </a:p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유지보수</a:t>
                  </a:r>
                </a:p>
              </p:txBody>
            </p:sp>
          </p:grpSp>
          <p:sp>
            <p:nvSpPr>
              <p:cNvPr id="123" name="TextBox 30"/>
              <p:cNvSpPr txBox="1"/>
              <p:nvPr/>
            </p:nvSpPr>
            <p:spPr>
              <a:xfrm>
                <a:off x="318109" y="1129337"/>
                <a:ext cx="36672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pic>
          <p:nvPicPr>
            <p:cNvPr id="125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pic>
        <p:nvPicPr>
          <p:cNvPr id="13" name="Picture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1449" y="1129337"/>
            <a:ext cx="6269102" cy="50666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1A5445-B207-4398-8D63-61CBCAA16CB0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18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4.1.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95472" y="233266"/>
              <a:ext cx="768197" cy="6210410"/>
              <a:chOff x="195472" y="233266"/>
              <a:chExt cx="768197" cy="621041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195472" y="233266"/>
                <a:ext cx="768197" cy="6210410"/>
                <a:chOff x="195472" y="233266"/>
                <a:chExt cx="768197" cy="6210410"/>
              </a:xfrm>
            </p:grpSpPr>
            <p:sp>
              <p:nvSpPr>
                <p:cNvPr id="118" name="직사각형 32"/>
                <p:cNvSpPr/>
                <p:nvPr/>
              </p:nvSpPr>
              <p:spPr>
                <a:xfrm>
                  <a:off x="347848" y="233266"/>
                  <a:ext cx="615821" cy="621041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9" name="직사각형 33"/>
                <p:cNvSpPr/>
                <p:nvPr/>
              </p:nvSpPr>
              <p:spPr>
                <a:xfrm>
                  <a:off x="195472" y="1078167"/>
                  <a:ext cx="612000" cy="612000"/>
                </a:xfrm>
                <a:prstGeom prst="rect">
                  <a:avLst/>
                </a:prstGeom>
                <a:solidFill>
                  <a:srgbClr val="273164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bIns="108000" anchor="b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완전화</a:t>
                  </a:r>
                </a:p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유지보수</a:t>
                  </a:r>
                </a:p>
              </p:txBody>
            </p:sp>
          </p:grpSp>
          <p:sp>
            <p:nvSpPr>
              <p:cNvPr id="123" name="TextBox 30"/>
              <p:cNvSpPr txBox="1"/>
              <p:nvPr/>
            </p:nvSpPr>
            <p:spPr>
              <a:xfrm>
                <a:off x="318109" y="1129337"/>
                <a:ext cx="36672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pic>
          <p:nvPicPr>
            <p:cNvPr id="125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pic>
        <p:nvPicPr>
          <p:cNvPr id="12" name="Picture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93846" y="1082202"/>
            <a:ext cx="5004308" cy="51927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A415B-616A-411A-BE39-E1EDC6D217E6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19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4.1.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95472" y="233266"/>
              <a:ext cx="768197" cy="6210410"/>
              <a:chOff x="195472" y="233266"/>
              <a:chExt cx="768197" cy="621041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195472" y="233266"/>
                <a:ext cx="768197" cy="6210410"/>
                <a:chOff x="195472" y="233266"/>
                <a:chExt cx="768197" cy="6210410"/>
              </a:xfrm>
            </p:grpSpPr>
            <p:sp>
              <p:nvSpPr>
                <p:cNvPr id="118" name="직사각형 32"/>
                <p:cNvSpPr/>
                <p:nvPr/>
              </p:nvSpPr>
              <p:spPr>
                <a:xfrm>
                  <a:off x="347848" y="233266"/>
                  <a:ext cx="615821" cy="621041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9" name="직사각형 33"/>
                <p:cNvSpPr/>
                <p:nvPr/>
              </p:nvSpPr>
              <p:spPr>
                <a:xfrm>
                  <a:off x="195472" y="1078167"/>
                  <a:ext cx="612000" cy="612000"/>
                </a:xfrm>
                <a:prstGeom prst="rect">
                  <a:avLst/>
                </a:prstGeom>
                <a:solidFill>
                  <a:srgbClr val="273164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bIns="108000" anchor="b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완전화</a:t>
                  </a:r>
                </a:p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유지보수</a:t>
                  </a:r>
                </a:p>
              </p:txBody>
            </p:sp>
          </p:grpSp>
          <p:sp>
            <p:nvSpPr>
              <p:cNvPr id="123" name="TextBox 30"/>
              <p:cNvSpPr txBox="1"/>
              <p:nvPr/>
            </p:nvSpPr>
            <p:spPr>
              <a:xfrm>
                <a:off x="318109" y="1129337"/>
                <a:ext cx="36672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pic>
          <p:nvPicPr>
            <p:cNvPr id="125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pic>
        <p:nvPicPr>
          <p:cNvPr id="13" name="Picture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7206" y="1078167"/>
            <a:ext cx="4593232" cy="36746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14" name="Picture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17904" y="2565925"/>
            <a:ext cx="4616800" cy="369347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587017" y="4952095"/>
            <a:ext cx="207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입력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265691" y="2032238"/>
            <a:ext cx="207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중복확인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55E9F7-3FCA-4E34-A65A-D97AE1B03946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4.1.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95472" y="233266"/>
              <a:ext cx="768197" cy="6210410"/>
              <a:chOff x="195472" y="233266"/>
              <a:chExt cx="768197" cy="621041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195472" y="233266"/>
                <a:ext cx="768197" cy="6210410"/>
                <a:chOff x="195472" y="233266"/>
                <a:chExt cx="768197" cy="6210410"/>
              </a:xfrm>
            </p:grpSpPr>
            <p:sp>
              <p:nvSpPr>
                <p:cNvPr id="118" name="직사각형 32"/>
                <p:cNvSpPr/>
                <p:nvPr/>
              </p:nvSpPr>
              <p:spPr>
                <a:xfrm>
                  <a:off x="347848" y="233266"/>
                  <a:ext cx="615821" cy="621041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9" name="직사각형 33"/>
                <p:cNvSpPr/>
                <p:nvPr/>
              </p:nvSpPr>
              <p:spPr>
                <a:xfrm>
                  <a:off x="195472" y="1078167"/>
                  <a:ext cx="612000" cy="612000"/>
                </a:xfrm>
                <a:prstGeom prst="rect">
                  <a:avLst/>
                </a:prstGeom>
                <a:solidFill>
                  <a:srgbClr val="273164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bIns="108000" anchor="b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완전화</a:t>
                  </a:r>
                </a:p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유지보수</a:t>
                  </a:r>
                </a:p>
              </p:txBody>
            </p:sp>
          </p:grpSp>
          <p:sp>
            <p:nvSpPr>
              <p:cNvPr id="123" name="TextBox 30"/>
              <p:cNvSpPr txBox="1"/>
              <p:nvPr/>
            </p:nvSpPr>
            <p:spPr>
              <a:xfrm>
                <a:off x="318109" y="1129337"/>
                <a:ext cx="36672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pic>
          <p:nvPicPr>
            <p:cNvPr id="125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3378366" y="4975303"/>
            <a:ext cx="207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모든 정보 </a:t>
            </a:r>
            <a:r>
              <a: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입력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265691" y="2032238"/>
            <a:ext cx="207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회원 가입 완료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pic>
        <p:nvPicPr>
          <p:cNvPr id="17" name="Picture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76782" y="1034734"/>
            <a:ext cx="4705544" cy="37644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18" name="Picture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68798" y="2447794"/>
            <a:ext cx="4723592" cy="377890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AF9CA0-D8F7-425C-8400-541F5A0AB28A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4.2.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내게 쓴 메일함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1824718" y="972830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1935299" y="1007456"/>
            <a:ext cx="2007484" cy="36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내게 쓴 메일함</a:t>
            </a:r>
          </a:p>
        </p:txBody>
      </p:sp>
      <p:grpSp>
        <p:nvGrpSpPr>
          <p:cNvPr id="126" name="그룹 125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95472" y="233266"/>
              <a:ext cx="768197" cy="6210410"/>
              <a:chOff x="195472" y="233266"/>
              <a:chExt cx="768197" cy="621041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195472" y="233266"/>
                <a:ext cx="768197" cy="6210410"/>
                <a:chOff x="195472" y="233266"/>
                <a:chExt cx="768197" cy="6210410"/>
              </a:xfrm>
            </p:grpSpPr>
            <p:sp>
              <p:nvSpPr>
                <p:cNvPr id="118" name="직사각형 32"/>
                <p:cNvSpPr/>
                <p:nvPr/>
              </p:nvSpPr>
              <p:spPr>
                <a:xfrm>
                  <a:off x="347848" y="233266"/>
                  <a:ext cx="615821" cy="621041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9" name="직사각형 33"/>
                <p:cNvSpPr/>
                <p:nvPr/>
              </p:nvSpPr>
              <p:spPr>
                <a:xfrm>
                  <a:off x="195472" y="1078167"/>
                  <a:ext cx="612000" cy="612000"/>
                </a:xfrm>
                <a:prstGeom prst="rect">
                  <a:avLst/>
                </a:prstGeom>
                <a:solidFill>
                  <a:srgbClr val="273164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bIns="108000" anchor="b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완전화</a:t>
                  </a:r>
                </a:p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유지보수</a:t>
                  </a:r>
                </a:p>
              </p:txBody>
            </p:sp>
          </p:grpSp>
          <p:sp>
            <p:nvSpPr>
              <p:cNvPr id="123" name="TextBox 30"/>
              <p:cNvSpPr txBox="1"/>
              <p:nvPr/>
            </p:nvSpPr>
            <p:spPr>
              <a:xfrm>
                <a:off x="318109" y="1129337"/>
                <a:ext cx="36672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pic>
          <p:nvPicPr>
            <p:cNvPr id="125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graphicFrame>
        <p:nvGraphicFramePr>
          <p:cNvPr id="3" name="표 2"/>
          <p:cNvGraphicFramePr/>
          <p:nvPr/>
        </p:nvGraphicFramePr>
        <p:xfrm>
          <a:off x="3585328" y="1568777"/>
          <a:ext cx="5605806" cy="4695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5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5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32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Use Case ID</a:t>
                      </a:r>
                      <a:endParaRPr lang="en-US" altLang="ko-KR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gridSpan="3"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UC-WM404</a:t>
                      </a:r>
                      <a:endParaRPr lang="en-US" altLang="ko-KR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32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Use Case </a:t>
                      </a:r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gridSpan="3"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내게 쓴 메일함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32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관련 요구사항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gridSpan="3"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SFR-WM600, SFR-WM601, SFR-WM602</a:t>
                      </a:r>
                      <a:endParaRPr lang="en-US" altLang="ko-KR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32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액터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gridSpan="3"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메일 사용자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메일 서버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32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목적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gridSpan="3"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사용자가 자신에게 작성한 메일을 보낸다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983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개요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gridSpan="3"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자신에게 작성한 메일을 보거나 확인할 수 있다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32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b"/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b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328">
                <a:tc rowSpan="6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주흐름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대안 흐름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포함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단계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액터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시스템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47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altLang="ko-KR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사용자가 내게 쓴 메일함을 클릭하면 유스케이스가 시작된다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altLang="ko-KR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사용자가 받은 메일 중 사용자의 메일 주소와 일치하는 메일만을 분류하여 보여준다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61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altLang="ko-KR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제목을 클릭하면 메시지를 확인할 수 있다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847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altLang="ko-KR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클릭한 메시지 제목에 맞는 내용을 사용자에게 제공한다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3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altLang="ko-KR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932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b"/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351">
                <a:tc rowSpan="3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예외 흐름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gridSpan="3"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800" u="none" strike="noStrike">
                          <a:effectLst/>
                        </a:rPr>
                        <a:t>E-6. </a:t>
                      </a:r>
                      <a:r>
                        <a:rPr lang="ko-KR" altLang="en-US" sz="800" u="none" strike="noStrike">
                          <a:effectLst/>
                        </a:rPr>
                        <a:t>메일 전송 요청 실패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847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메일 전송 요청이 실패됬을 때 예외 흐름이 시작된다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293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u="none" strike="noStrike">
                          <a:effectLst/>
                        </a:rPr>
                        <a:t>메일 전송 실패 문구를 사용자에게 보여준 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주메뉴 화면으로 이동한다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ko-KR" alt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5487" marR="5487" marT="5487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57A5BD2-A274-49FA-8556-DCB1FCA0E4E2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22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4.2.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내게 쓴 메일함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95472" y="233266"/>
              <a:ext cx="768197" cy="6210410"/>
              <a:chOff x="195472" y="233266"/>
              <a:chExt cx="768197" cy="621041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195472" y="233266"/>
                <a:ext cx="768197" cy="6210410"/>
                <a:chOff x="195472" y="233266"/>
                <a:chExt cx="768197" cy="6210410"/>
              </a:xfrm>
            </p:grpSpPr>
            <p:sp>
              <p:nvSpPr>
                <p:cNvPr id="118" name="직사각형 32"/>
                <p:cNvSpPr/>
                <p:nvPr/>
              </p:nvSpPr>
              <p:spPr>
                <a:xfrm>
                  <a:off x="347848" y="233266"/>
                  <a:ext cx="615821" cy="621041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9" name="직사각형 33"/>
                <p:cNvSpPr/>
                <p:nvPr/>
              </p:nvSpPr>
              <p:spPr>
                <a:xfrm>
                  <a:off x="195472" y="1078167"/>
                  <a:ext cx="612000" cy="612000"/>
                </a:xfrm>
                <a:prstGeom prst="rect">
                  <a:avLst/>
                </a:prstGeom>
                <a:solidFill>
                  <a:srgbClr val="273164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bIns="108000" anchor="b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완전화</a:t>
                  </a:r>
                </a:p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유지보수</a:t>
                  </a:r>
                </a:p>
              </p:txBody>
            </p:sp>
          </p:grpSp>
          <p:sp>
            <p:nvSpPr>
              <p:cNvPr id="123" name="TextBox 30"/>
              <p:cNvSpPr txBox="1"/>
              <p:nvPr/>
            </p:nvSpPr>
            <p:spPr>
              <a:xfrm>
                <a:off x="318109" y="1129337"/>
                <a:ext cx="36672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pic>
          <p:nvPicPr>
            <p:cNvPr id="125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9218" y="957440"/>
            <a:ext cx="4040956" cy="5439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C14AEF-6B49-409A-8192-5E8920622EDB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23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4.2.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내게 쓴 메일함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95472" y="233266"/>
              <a:ext cx="768197" cy="6210410"/>
              <a:chOff x="195472" y="233266"/>
              <a:chExt cx="768197" cy="621041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195472" y="233266"/>
                <a:ext cx="768197" cy="6210410"/>
                <a:chOff x="195472" y="233266"/>
                <a:chExt cx="768197" cy="6210410"/>
              </a:xfrm>
            </p:grpSpPr>
            <p:sp>
              <p:nvSpPr>
                <p:cNvPr id="118" name="직사각형 32"/>
                <p:cNvSpPr/>
                <p:nvPr/>
              </p:nvSpPr>
              <p:spPr>
                <a:xfrm>
                  <a:off x="347848" y="233266"/>
                  <a:ext cx="615821" cy="621041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9" name="직사각형 33"/>
                <p:cNvSpPr/>
                <p:nvPr/>
              </p:nvSpPr>
              <p:spPr>
                <a:xfrm>
                  <a:off x="195472" y="1078167"/>
                  <a:ext cx="612000" cy="612000"/>
                </a:xfrm>
                <a:prstGeom prst="rect">
                  <a:avLst/>
                </a:prstGeom>
                <a:solidFill>
                  <a:srgbClr val="273164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bIns="108000" anchor="b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완전화</a:t>
                  </a:r>
                </a:p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유지보수</a:t>
                  </a:r>
                </a:p>
              </p:txBody>
            </p:sp>
          </p:grpSp>
          <p:sp>
            <p:nvSpPr>
              <p:cNvPr id="123" name="TextBox 30"/>
              <p:cNvSpPr txBox="1"/>
              <p:nvPr/>
            </p:nvSpPr>
            <p:spPr>
              <a:xfrm>
                <a:off x="318109" y="1129337"/>
                <a:ext cx="36672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pic>
          <p:nvPicPr>
            <p:cNvPr id="125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200597" y="6023031"/>
            <a:ext cx="207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내게 메일 작성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05114" y="1121618"/>
            <a:ext cx="6064576" cy="4614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816AD7-F359-4905-9D95-EDBD4452E8C6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24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4.2.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내게 쓴 메일함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/>
          <p:cNvGrpSpPr/>
          <p:nvPr/>
        </p:nvGrpSpPr>
        <p:grpSpPr>
          <a:xfrm>
            <a:off x="195472" y="233266"/>
            <a:ext cx="768197" cy="6210410"/>
            <a:chOff x="195472" y="233266"/>
            <a:chExt cx="768197" cy="621041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95472" y="233266"/>
              <a:ext cx="768197" cy="6210410"/>
              <a:chOff x="195472" y="233266"/>
              <a:chExt cx="768197" cy="621041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195472" y="233266"/>
                <a:ext cx="768197" cy="6210410"/>
                <a:chOff x="195472" y="233266"/>
                <a:chExt cx="768197" cy="6210410"/>
              </a:xfrm>
            </p:grpSpPr>
            <p:sp>
              <p:nvSpPr>
                <p:cNvPr id="118" name="직사각형 32"/>
                <p:cNvSpPr/>
                <p:nvPr/>
              </p:nvSpPr>
              <p:spPr>
                <a:xfrm>
                  <a:off x="347848" y="233266"/>
                  <a:ext cx="615821" cy="6210410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19" name="직사각형 33"/>
                <p:cNvSpPr/>
                <p:nvPr/>
              </p:nvSpPr>
              <p:spPr>
                <a:xfrm>
                  <a:off x="195472" y="1078167"/>
                  <a:ext cx="612000" cy="612000"/>
                </a:xfrm>
                <a:prstGeom prst="rect">
                  <a:avLst/>
                </a:prstGeom>
                <a:solidFill>
                  <a:srgbClr val="273164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  <a:effectLst>
                  <a:outerShdw blurRad="254000" dist="101600" dir="2700000" algn="tl" rotWithShape="0">
                    <a:srgbClr val="273164">
                      <a:alpha val="25880"/>
                    </a:srgbClr>
                  </a:outerShdw>
                </a:effectLst>
              </p:spPr>
              <p:txBody>
                <a:bodyPr bIns="108000" anchor="b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완전화</a:t>
                  </a:r>
                </a:p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kumimoji="0" lang="ko-KR" altLang="en-US" sz="800" b="1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유지보수</a:t>
                  </a:r>
                </a:p>
              </p:txBody>
            </p:sp>
          </p:grpSp>
          <p:sp>
            <p:nvSpPr>
              <p:cNvPr id="123" name="TextBox 30"/>
              <p:cNvSpPr txBox="1"/>
              <p:nvPr/>
            </p:nvSpPr>
            <p:spPr>
              <a:xfrm>
                <a:off x="318109" y="1129337"/>
                <a:ext cx="36672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pic>
          <p:nvPicPr>
            <p:cNvPr id="125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821757" y="4887829"/>
            <a:ext cx="290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내게 쓴 메일함 확인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06863" y="2147669"/>
            <a:ext cx="207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내용 보기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6805" y="1028676"/>
            <a:ext cx="4800984" cy="365325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30571" y="2644358"/>
            <a:ext cx="4710474" cy="35843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051972-0901-4D40-8EE3-0FD408D4C707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25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4.3.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메일 읽기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1824718" y="972830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1935299" y="1007456"/>
            <a:ext cx="2007484" cy="36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필터링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3780859" y="1708266"/>
          <a:ext cx="4522319" cy="4371135"/>
        </p:xfrm>
        <a:graphic>
          <a:graphicData uri="http://schemas.openxmlformats.org/drawingml/2006/table">
            <a:tbl>
              <a:tblPr firstRow="1" bandRow="1"/>
              <a:tblGrid>
                <a:gridCol w="152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4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00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유스케이스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메일 읽기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00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액터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메일 서버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DB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00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웹메일 시스템을 통해 받은 메일을 확인할 수 있다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30" marR="61430" marT="30715" marB="30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00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자신 외에 사용자들이 보낸 메시지를 받아 확인하고 보낼 수 있다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430" marR="61430" marT="30715" marB="30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00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유형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기본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핵심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00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참조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</a:t>
                      </a:r>
                      <a:endParaRPr 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000">
                <a:tc rowSpan="6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이벤트 흐름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액터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시스템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68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로그인을 하면 유스케이스가 시작된다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97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시스템은 로그인을 확인하여 차단 아이디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자신에게 쓴 메일을 분류한다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정제한 메시지 목록만 사용자에게 제공한다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21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제목이나 삭제를 클릭하면 해당 이벤트가 진행된다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97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클릭 된 이벤트에 맞는 화면으로 전환시킨다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2272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예외 흐름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E-4.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삭제를 클릭 시 해당 메시지가 목록에서 제거된다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E-4.1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삭제에 따라 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inbox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테이블에서 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trashbox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 메시지 컬럼이 이동한다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E-4.2 inbox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에 존재하는 정제된 메시지만 현재 화면에 제공한다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13" marR="43513" marT="12030" marB="120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17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118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9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0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1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22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123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4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5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12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12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128" name="그림 3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29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BE064A9-0929-4300-B86B-EB70BE790A25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4.3.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메일 읽기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필터링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242733" y="919588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49" name="_x79908037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42733" y="1376788"/>
            <a:ext cx="6119813" cy="4865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050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2051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052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053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054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2055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2056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2057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2058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2059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2060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2061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2062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D4FB1B-F9A9-42B5-B96A-2066F89F2CB0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27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1.1.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비전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차트 17"/>
          <p:cNvGraphicFramePr/>
          <p:nvPr/>
        </p:nvGraphicFramePr>
        <p:xfrm>
          <a:off x="1768939" y="2176041"/>
          <a:ext cx="9759446" cy="3772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8287643" y="1856372"/>
            <a:ext cx="1296162" cy="4320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prstClr val="white"/>
                </a:solidFill>
              </a:rPr>
              <a:t>개발된</a:t>
            </a:r>
            <a:br>
              <a:rPr lang="ko-KR" altLang="en-US" sz="1200" b="1">
                <a:solidFill>
                  <a:prstClr val="white"/>
                </a:solidFill>
              </a:rPr>
            </a:br>
            <a:r>
              <a:rPr lang="ko-KR" altLang="en-US" sz="1200" b="1">
                <a:solidFill>
                  <a:prstClr val="white"/>
                </a:solidFill>
              </a:rPr>
              <a:t>웹 메일</a:t>
            </a:r>
          </a:p>
        </p:txBody>
      </p:sp>
      <p:cxnSp>
        <p:nvCxnSpPr>
          <p:cNvPr id="31" name="꺾인 연결선 30"/>
          <p:cNvCxnSpPr>
            <a:stCxn id="56" idx="2"/>
            <a:endCxn id="27" idx="2"/>
          </p:cNvCxnSpPr>
          <p:nvPr/>
        </p:nvCxnSpPr>
        <p:spPr>
          <a:xfrm rot="5400000" flipV="1">
            <a:off x="6383024" y="-264273"/>
            <a:ext cx="9525" cy="5095873"/>
          </a:xfrm>
          <a:prstGeom prst="bentConnector3">
            <a:avLst>
              <a:gd name="adj1" fmla="val 14720835"/>
            </a:avLst>
          </a:prstGeom>
          <a:ln w="3175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848" y="233266"/>
            <a:ext cx="615821" cy="621041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프로젝트개요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01</a:t>
            </a:r>
          </a:p>
        </p:txBody>
      </p:sp>
      <p:sp>
        <p:nvSpPr>
          <p:cNvPr id="41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86450" y="3095625"/>
            <a:ext cx="1143000" cy="1143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76600" y="3095625"/>
            <a:ext cx="1143000" cy="1143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53424" y="3124200"/>
            <a:ext cx="1143000" cy="1143000"/>
          </a:xfrm>
          <a:prstGeom prst="rect">
            <a:avLst/>
          </a:prstGeom>
        </p:spPr>
      </p:pic>
      <p:sp>
        <p:nvSpPr>
          <p:cNvPr id="56" name="모서리가 둥근 직사각형 26"/>
          <p:cNvSpPr/>
          <p:nvPr/>
        </p:nvSpPr>
        <p:spPr>
          <a:xfrm>
            <a:off x="3191769" y="1846846"/>
            <a:ext cx="1296162" cy="432054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유지보수 전</a:t>
            </a:r>
            <a:b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웹 메일</a:t>
            </a:r>
          </a:p>
        </p:txBody>
      </p:sp>
      <p:sp>
        <p:nvSpPr>
          <p:cNvPr id="57" name="모서리가 둥근 직사각형 26"/>
          <p:cNvSpPr/>
          <p:nvPr/>
        </p:nvSpPr>
        <p:spPr>
          <a:xfrm>
            <a:off x="5773044" y="1856372"/>
            <a:ext cx="1296162" cy="432054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유지보수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객체지향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32F1D-F50E-4749-91F6-B6730A22938C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4.3.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메일 읽기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필터링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242733" y="919588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>
          <a:xfrm>
            <a:off x="2774830" y="884794"/>
            <a:ext cx="18706698" cy="583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077" name="_x796697240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74830" y="1341994"/>
            <a:ext cx="6642340" cy="45841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3078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3079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80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81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82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3083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3084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3085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3086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3087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3088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3089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090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74C921-EC9D-4FCB-8B72-38DECCB1864F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28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4.3.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메일 읽기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필터링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242733" y="919588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>
          <a:xfrm>
            <a:off x="2774830" y="884794"/>
            <a:ext cx="18706698" cy="583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1906437" y="1098650"/>
            <a:ext cx="16384285" cy="6602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121" name="_x79669889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06437" y="1555850"/>
            <a:ext cx="8869829" cy="4000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5122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5123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124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125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126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5127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5128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129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130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5131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5132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5133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5134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F6BF776-B06D-441B-B484-06F82B2229EF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29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4.3.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메일 읽기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필터링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242733" y="919588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>
          <a:xfrm>
            <a:off x="2774830" y="884794"/>
            <a:ext cx="18706698" cy="583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2002873" y="1122794"/>
            <a:ext cx="17959054" cy="67203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097" name="_x79669817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11499" y="1579995"/>
            <a:ext cx="9014604" cy="4391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098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4099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100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101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102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4103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4104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105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4106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4107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4108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4109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4110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81C0247-AAFD-405D-B5E4-D3E9D212EFCD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30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4.3.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메일 읽기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필터링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242733" y="919588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>
          <a:xfrm>
            <a:off x="2774830" y="884794"/>
            <a:ext cx="18706698" cy="583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2011499" y="1122794"/>
            <a:ext cx="17959054" cy="67203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9860"/>
          <a:stretch>
            <a:fillRect/>
          </a:stretch>
        </p:blipFill>
        <p:spPr>
          <a:xfrm>
            <a:off x="1824718" y="2554715"/>
            <a:ext cx="9638581" cy="2107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5513285" y="5129888"/>
            <a:ext cx="207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차단 필터링 전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grpSp>
        <p:nvGrpSpPr>
          <p:cNvPr id="117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118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9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0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1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22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123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4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5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12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12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128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29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83F9FCE-6717-4D7C-B88C-141665D73B87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4.3.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메일 읽기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필터링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242733" y="919588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>
          <a:xfrm>
            <a:off x="2774830" y="884794"/>
            <a:ext cx="18706698" cy="583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2011499" y="1122794"/>
            <a:ext cx="17959054" cy="67203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3199" y="2336985"/>
            <a:ext cx="9611999" cy="2220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5513285" y="5129888"/>
            <a:ext cx="2073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차단 필터링 후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grpSp>
        <p:nvGrpSpPr>
          <p:cNvPr id="117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118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9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0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1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22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123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4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5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12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12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128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29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0ED814E-C177-4AC8-A2AB-A1DA71AC967D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32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4.4.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보낸 메일함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1824718" y="972830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보낸 메일함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811390" y="1825625"/>
          <a:ext cx="4569219" cy="4351337"/>
        </p:xfrm>
        <a:graphic>
          <a:graphicData uri="http://schemas.openxmlformats.org/drawingml/2006/table">
            <a:tbl>
              <a:tblPr firstRow="1" bandRow="1"/>
              <a:tblGrid>
                <a:gridCol w="15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1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유스케이스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보낸 메일함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1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액터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메일 서버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DB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71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전송한 메일을 확인이 가능하다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2104" marR="62104" marT="31052" marB="310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71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보낸 메일을 보낸 메일함 목록으로 확인할 수 있다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2104" marR="62104" marT="31052" marB="310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71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유형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기본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핵심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1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참조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</a:t>
                      </a:r>
                      <a:endParaRPr 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710">
                <a:tc rowSpan="6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이벤트 흐름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액터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시스템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651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사이드 메뉴에서 보낸 메일함 클릭 시 유스케이스가 시작된다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365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DB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의 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inbox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에서 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sender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와 사용자 중 일치하는 목록을 가지고 온다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1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정제한 메시지 목록만 사용자에게 제공한다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1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제목을 클릭하면 메시지를 확인할 수 있다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89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클릭한 메시지 제목에 맞는 내용을 사용자에게 제공한다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3963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예외 흐름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990" marR="43990" marT="12162" marB="12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17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118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9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0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1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22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123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4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5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12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12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128" name="그림 3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29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EF9A711-0B8A-4C2D-BD60-D724C2F07DA3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33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4.4.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보낸 메일함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보낸 메일함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3395133" y="1216863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41" name="_x79683501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95133" y="1674063"/>
            <a:ext cx="5735638" cy="4316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0242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10243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244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245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246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0247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10248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249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0250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10251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10252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10253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0254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6518428-4E0F-4522-82B0-54B5C23B5DCD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34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4.4.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보낸 메일함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보낸 메일함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3395133" y="1216863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329796" y="1268926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2289" name="_x79683926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29796" y="1619153"/>
            <a:ext cx="5918200" cy="3829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5137772" y="5704954"/>
            <a:ext cx="231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보낸 메일함 화면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grpSp>
        <p:nvGrpSpPr>
          <p:cNvPr id="12290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12291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292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293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294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2295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12296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297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2298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12299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12300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12301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2302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9FCA74-3E8C-4148-8255-2167B3CE2424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35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4.5.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휴지통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1824718" y="972830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휴지통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3031386" y="137526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313" name="_x79908239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31386" y="1832465"/>
            <a:ext cx="5943600" cy="41227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3314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13315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316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317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318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3319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13320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3321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3322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13323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13324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13325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3326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6BD82D-3822-4EC2-B908-7BDA96CF9EC6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4.5.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휴지통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휴지통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3031386" y="137526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074008" y="109346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4337" name="_x799082824"/>
          <p:cNvPicPr>
            <a:picLocks noChangeAspect="1" noChangeArrowheads="1"/>
          </p:cNvPicPr>
          <p:nvPr/>
        </p:nvPicPr>
        <p:blipFill rotWithShape="1">
          <a:blip r:embed="rId2"/>
          <a:srcRect r="17120"/>
          <a:stretch>
            <a:fillRect/>
          </a:stretch>
        </p:blipFill>
        <p:spPr>
          <a:xfrm>
            <a:off x="3074008" y="1550660"/>
            <a:ext cx="6119813" cy="435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4338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14339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340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341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4342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4343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14344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4345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4346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14347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14348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14349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4350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C2AC3DA-04B3-4342-A1AE-8A504033C0DE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37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1.2.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문제 기술</a:t>
            </a:r>
            <a:endParaRPr lang="ko-KR" altLang="en-US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848" y="233266"/>
            <a:ext cx="615821" cy="621041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프로젝트개요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01</a:t>
            </a:r>
          </a:p>
        </p:txBody>
      </p:sp>
      <p:sp>
        <p:nvSpPr>
          <p:cNvPr id="41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sp>
        <p:nvSpPr>
          <p:cNvPr id="44" name="직사각형 111"/>
          <p:cNvSpPr/>
          <p:nvPr/>
        </p:nvSpPr>
        <p:spPr>
          <a:xfrm>
            <a:off x="1470164" y="4519612"/>
            <a:ext cx="4444861" cy="1079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정적 분석 결과 발견된 결함을 제거 하기 위한 </a:t>
            </a:r>
          </a:p>
          <a:p>
            <a:pPr algn="ctr">
              <a:defRPr/>
            </a:pPr>
            <a:r>
              <a:rPr lang="en-US" altLang="ko-KR" sz="3200" b="1">
                <a:solidFill>
                  <a:srgbClr val="273164"/>
                </a:solidFill>
              </a:rPr>
              <a:t>SonarQube</a:t>
            </a:r>
          </a:p>
          <a:p>
            <a:pPr algn="ctr">
              <a:lnSpc>
                <a:spcPct val="150000"/>
              </a:lnSpc>
              <a:defRPr/>
            </a:pPr>
            <a:endParaRPr lang="ko-KR" altLang="en-US" sz="8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1934" y="2248561"/>
            <a:ext cx="3293269" cy="914797"/>
          </a:xfrm>
          <a:prstGeom prst="rect">
            <a:avLst/>
          </a:prstGeom>
        </p:spPr>
      </p:pic>
      <p:sp>
        <p:nvSpPr>
          <p:cNvPr id="52" name="타원 51"/>
          <p:cNvSpPr/>
          <p:nvPr/>
        </p:nvSpPr>
        <p:spPr>
          <a:xfrm>
            <a:off x="6324600" y="2738437"/>
            <a:ext cx="1409700" cy="1400175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10324" y="2815828"/>
            <a:ext cx="1226343" cy="1226343"/>
          </a:xfrm>
          <a:prstGeom prst="ellipse">
            <a:avLst/>
          </a:prstGeom>
        </p:spPr>
      </p:pic>
      <p:cxnSp>
        <p:nvCxnSpPr>
          <p:cNvPr id="47" name="직선 연결선 76"/>
          <p:cNvCxnSpPr/>
          <p:nvPr/>
        </p:nvCxnSpPr>
        <p:spPr>
          <a:xfrm rot="16200000" flipH="1">
            <a:off x="3745717" y="3889737"/>
            <a:ext cx="4700582" cy="0"/>
          </a:xfrm>
          <a:prstGeom prst="line">
            <a:avLst/>
          </a:prstGeom>
          <a:noFill/>
          <a:ln w="19050" cap="flat" cmpd="sng" algn="ctr">
            <a:solidFill>
              <a:srgbClr val="404040">
                <a:alpha val="100000"/>
              </a:srgbClr>
            </a:solidFill>
            <a:prstDash val="sysDash"/>
            <a:miter/>
          </a:ln>
        </p:spPr>
      </p:cxn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43994" y="2819494"/>
            <a:ext cx="1219011" cy="121901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306049" y="2857500"/>
            <a:ext cx="1143000" cy="1143000"/>
          </a:xfrm>
          <a:prstGeom prst="rect">
            <a:avLst/>
          </a:prstGeom>
        </p:spPr>
      </p:pic>
      <p:sp>
        <p:nvSpPr>
          <p:cNvPr id="53" name="직사각형 111"/>
          <p:cNvSpPr/>
          <p:nvPr/>
        </p:nvSpPr>
        <p:spPr>
          <a:xfrm>
            <a:off x="6727963" y="4462462"/>
            <a:ext cx="4444861" cy="17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MySQL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데이터베이스 사용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완전화 유지보수가 적용된 메일 기능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관리자의 예방 유지보수 및 다양한 유지보수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3200" b="1" i="0" u="none" strike="noStrike" kern="1200" cap="none" spc="0" normalizeH="0" baseline="0">
              <a:solidFill>
                <a:srgbClr val="273164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4" name="모서리가 둥근 직사각형 26"/>
          <p:cNvSpPr/>
          <p:nvPr/>
        </p:nvSpPr>
        <p:spPr>
          <a:xfrm>
            <a:off x="6392169" y="2151647"/>
            <a:ext cx="1273289" cy="367419"/>
          </a:xfrm>
          <a:prstGeom prst="roundRect">
            <a:avLst>
              <a:gd name="adj" fmla="val 50000"/>
            </a:avLst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CONTENTS</a:t>
            </a:r>
            <a:endParaRPr kumimoji="0" lang="ko-KR" altLang="en-US" sz="12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5" name="모서리가 둥근 직사각형 26"/>
          <p:cNvSpPr/>
          <p:nvPr/>
        </p:nvSpPr>
        <p:spPr>
          <a:xfrm>
            <a:off x="6392169" y="2170697"/>
            <a:ext cx="1273289" cy="367419"/>
          </a:xfrm>
          <a:prstGeom prst="roundRect">
            <a:avLst>
              <a:gd name="adj" fmla="val 50000"/>
            </a:avLst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데이터베이스</a:t>
            </a:r>
          </a:p>
        </p:txBody>
      </p:sp>
      <p:sp>
        <p:nvSpPr>
          <p:cNvPr id="61" name="모서리가 둥근 직사각형 26"/>
          <p:cNvSpPr/>
          <p:nvPr/>
        </p:nvSpPr>
        <p:spPr>
          <a:xfrm>
            <a:off x="8316220" y="2151646"/>
            <a:ext cx="1273289" cy="367419"/>
          </a:xfrm>
          <a:prstGeom prst="roundRect">
            <a:avLst>
              <a:gd name="adj" fmla="val 50000"/>
            </a:avLst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사용자</a:t>
            </a:r>
          </a:p>
        </p:txBody>
      </p:sp>
      <p:sp>
        <p:nvSpPr>
          <p:cNvPr id="62" name="모서리가 둥근 직사각형 26"/>
          <p:cNvSpPr/>
          <p:nvPr/>
        </p:nvSpPr>
        <p:spPr>
          <a:xfrm>
            <a:off x="10240269" y="2151647"/>
            <a:ext cx="1273289" cy="367419"/>
          </a:xfrm>
          <a:prstGeom prst="roundRect">
            <a:avLst>
              <a:gd name="adj" fmla="val 50000"/>
            </a:avLst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관리자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10BE2B-BAE4-4E2A-AC9D-902FCBEFB7C2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4.5.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휴지통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휴지통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3031386" y="137526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074008" y="109346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3390182" y="1939482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5361" name="_x799082320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90182" y="2396682"/>
            <a:ext cx="5918200" cy="2559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5030205" y="5194247"/>
            <a:ext cx="2302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휴지통 메뉴 화면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grpSp>
        <p:nvGrpSpPr>
          <p:cNvPr id="15362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15363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5364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5365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5366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5367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15368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5369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5370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15371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15372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15373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5374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2A22A6A-72DA-4471-910A-D90D37EF9BA1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38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4.5.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휴지통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휴지통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3031386" y="137526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074008" y="109346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3390182" y="1939482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3579963" y="131939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7409" name="_x79907598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29797" y="1764367"/>
            <a:ext cx="5918200" cy="3444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5059195" y="5538605"/>
            <a:ext cx="2488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휴지통 내용 확인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grpSp>
        <p:nvGrpSpPr>
          <p:cNvPr id="17410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17411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12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13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7414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>
                <a:alpha val="10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17415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17416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7417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17418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  <a:effectLst>
                <a:outerShdw blurRad="254000" dist="101600" dir="2700000" algn="tl" rotWithShape="0">
                  <a:srgbClr val="273164">
                    <a:alpha val="25880"/>
                  </a:srgbClr>
                </a:outerShdw>
              </a:effectLst>
            </p:spPr>
            <p:txBody>
              <a:bodyPr bIns="108000" anchor="b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800" b="1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완전화 유지보수</a:t>
                </a:r>
              </a:p>
            </p:txBody>
          </p:sp>
          <p:grpSp>
            <p:nvGrpSpPr>
              <p:cNvPr id="17419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17420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rgbClr val="BFBFBF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pic>
              <p:nvPicPr>
                <p:cNvPr id="17421" name="그림 3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7422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04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7D5872C-71A6-49E3-8980-949A012330CC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39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15658" y="174344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4.5.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휴지통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휴지통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26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완전화 유지보수</a:t>
                </a: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04</a:t>
              </a: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3031386" y="137526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074008" y="109346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3390182" y="1939482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>
          <a:xfrm>
            <a:off x="3390182" y="3079653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6385" name="_x79669932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87901" y="1725004"/>
            <a:ext cx="5211109" cy="23940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Rectangle 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6391" name="_x796698680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86641" y="1716093"/>
            <a:ext cx="3965253" cy="23940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4838259" y="5124117"/>
            <a:ext cx="289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휴지통 </a:t>
            </a:r>
            <a:r>
              <a: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메시지 복구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93A84A-F314-4F9E-BD1B-584DA9F54196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40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63138" y="129316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4.6.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답장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1824718" y="972830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답장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26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완전화 유지보수</a:t>
                </a: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04</a:t>
              </a: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3031386" y="137526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074008" y="109346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3390182" y="1939482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>
          <a:xfrm>
            <a:off x="3390182" y="3079653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881388" y="1811005"/>
          <a:ext cx="4429224" cy="4380578"/>
        </p:xfrm>
        <a:graphic>
          <a:graphicData uri="http://schemas.openxmlformats.org/drawingml/2006/table">
            <a:tbl>
              <a:tblPr firstRow="1" bandRow="1"/>
              <a:tblGrid>
                <a:gridCol w="1492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05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유스케이스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답장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05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액터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메일 서버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DB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05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웹메일 시스템을 통해 받은 메일을 확인할 수 있다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201" marR="60201" marT="30101" marB="30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05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자신 외에 사용자들이 보낸 메시지를 받아 확인하고 보낼 수 있다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201" marR="60201" marT="30101" marB="30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05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유형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기본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핵심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05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참조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</a:t>
                      </a:r>
                      <a:endParaRPr 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059">
                <a:tc rowSpan="6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이벤트 흐름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액터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시스템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07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메일을 선택하고 읽으면 유스케이스가 시작된다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61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해당 사용자에게 답장을 보낸다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01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해당 메일에서 필요한 정보를 답장을 보내기 위해 사용한다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633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해당 데이터가 입력된 상태로 메일 쓰기 화면으로 화면전환 시켜준다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5. </a:t>
                      </a: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답장을 보낼 수 있다</a:t>
                      </a:r>
                      <a:r>
                        <a:rPr lang="en-US" altLang="ko-KR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0054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예외 흐름</a:t>
                      </a: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b="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2643" marR="42643" marT="11789" marB="11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C775A13-3A41-4D48-80B2-2360CE0A36EA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63138" y="129316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4.6.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답장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답장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26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완전화 유지보수</a:t>
                </a: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04</a:t>
              </a: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3031386" y="137526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074008" y="109346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3390182" y="1939482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>
          <a:xfrm>
            <a:off x="3390182" y="3079653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>
          <a:xfrm>
            <a:off x="2934520" y="2181554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9457" name="_x72165813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97428" y="2161574"/>
            <a:ext cx="6119813" cy="2262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0E95DD-AF18-404D-8207-92FE8B07FDC9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42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63138" y="129316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4.6.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답장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답장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26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완전화 유지보수</a:t>
                </a: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04</a:t>
              </a: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3031386" y="137526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074008" y="109346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3390182" y="1939482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>
          <a:xfrm>
            <a:off x="3390182" y="3079653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>
          <a:xfrm>
            <a:off x="2934520" y="2181554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1727363" y="1382962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1505" name="_x72165734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40815" y="2013048"/>
            <a:ext cx="4062542" cy="271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1507" name="_x721658568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67485" y="2013048"/>
            <a:ext cx="4079187" cy="271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5785846" y="5419236"/>
            <a:ext cx="289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답장 화면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E4CD87-67FF-4344-A9F7-7DB8EF43D8A6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43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63138" y="129316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4.7.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연락처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답장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26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완전화 유지보수</a:t>
                </a: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04</a:t>
              </a: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3031386" y="137526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074008" y="109346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3390182" y="1939482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>
          <a:xfrm>
            <a:off x="3390182" y="3079653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>
          <a:xfrm>
            <a:off x="2934520" y="2181554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481" name="_x72166173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66369" y="1727635"/>
            <a:ext cx="6119813" cy="3414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53FAB5E-D964-45A2-96CA-43148D8DFE75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44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63138" y="129316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4.7.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연락처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답장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26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완전화 유지보수</a:t>
                </a: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04</a:t>
              </a: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3031386" y="137526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074008" y="109346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3390182" y="1939482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>
          <a:xfrm>
            <a:off x="3390182" y="3079653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>
          <a:xfrm>
            <a:off x="2934520" y="2181554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529" name="_x72165655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50195" y="1988886"/>
            <a:ext cx="6119813" cy="2916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C707D97-1797-4DF0-A535-4EB330F11F30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45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2594" y="129316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4.7.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연락처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답장 기능 추가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26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완전화 유지보수</a:t>
                </a: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04</a:t>
              </a: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3031386" y="1375265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3074008" y="109346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3390182" y="1939482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>
          <a:xfrm>
            <a:off x="3390182" y="3079653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>
          <a:xfrm>
            <a:off x="2934520" y="2181554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0182" y="1295748"/>
            <a:ext cx="4992757" cy="4302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5181076" y="5841747"/>
            <a:ext cx="289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연락처 메뉴</a:t>
            </a:r>
            <a:r>
              <a:rPr lang="en-US" altLang="ko-KR" sz="1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A513AA-625D-448B-A2D2-F04689026F6B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4.8.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관리자 페이징 기능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1824718" y="972830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페이징 기능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1943" y="1545826"/>
            <a:ext cx="4550965" cy="3402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6458" y="1545803"/>
            <a:ext cx="4610259" cy="3402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61943" y="5399555"/>
            <a:ext cx="9874774" cy="7959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26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완전화 유지보수</a:t>
                </a: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04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56A0524-CDA5-4D16-83DE-02BC198073FD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47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1.3.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특징 목록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848" y="233266"/>
            <a:ext cx="615821" cy="621041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프로젝트개요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01</a:t>
            </a:r>
          </a:p>
        </p:txBody>
      </p:sp>
      <p:sp>
        <p:nvSpPr>
          <p:cNvPr id="41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420006" y="974724"/>
          <a:ext cx="7351987" cy="5400668"/>
        </p:xfrm>
        <a:graphic>
          <a:graphicData uri="http://schemas.openxmlformats.org/drawingml/2006/table">
            <a:tbl>
              <a:tblPr firstRow="1" bandRow="1"/>
              <a:tblGrid>
                <a:gridCol w="918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8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(Level 2 or Level 3)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유지보수 유형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SFR-WM100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시스템 로그인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SFR-WM200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관리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SFR-WM300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메일 쓰기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SFR-WM400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메일읽기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SFR-WM500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보낸 메일함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신규 기능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SFR-WM600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내게 쓴 메일함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신규 기능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SFR-WM700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휴지통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신규 기능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SFR-WM800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연락처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신규 기능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SFR-WM900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신규 기능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SFR-WM1000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 찾기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신규 기능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SFR-WM1100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 찾기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신규 기능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5761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SFR-WM1200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개인정보 수정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연락처 정보수정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 변경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신규 기능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SFR-WM1300</a:t>
                      </a:r>
                    </a:p>
                  </a:txBody>
                  <a:tcPr marL="0" marR="0" marT="0" marB="0" anchor="ctr">
                    <a:lnL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탈퇴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8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신규 기능</a:t>
                      </a:r>
                    </a:p>
                  </a:txBody>
                  <a:tcPr marL="0" marR="0" marT="0" marB="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7145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939E7FD-29E8-443B-B70D-5E199499AEB1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4.8.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관리자 페이징 기능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8810" y="1078166"/>
            <a:ext cx="5574379" cy="51610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47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완전화 유지보수</a:t>
                </a:r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57" name="타원 56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TextBox 51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04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B85EFE-B158-49C6-8307-EAF9831B1FE9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48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4.9.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관리자 검색 기능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1824718" y="972830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검색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4718" y="1569629"/>
            <a:ext cx="4703082" cy="3920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0159" y="1569629"/>
            <a:ext cx="4271282" cy="3917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24718" y="5605119"/>
            <a:ext cx="9372600" cy="75923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8" name="그룹 37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44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완전화 유지보수</a:t>
                </a: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54" name="타원 53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55" name="그림 54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04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5690F1-9288-40DB-B890-7D42AA08866B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49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5.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예방 유지 보수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4706" y="1823416"/>
            <a:ext cx="4821899" cy="2580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04996" y="1807525"/>
            <a:ext cx="4664050" cy="25804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1857046" y="5150711"/>
            <a:ext cx="961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/>
              <a:t>다양한 에러의 발생을 염두하고 그 발생에 따라 기존 웹 메일 서비스에서 제공하던 </a:t>
            </a:r>
          </a:p>
          <a:p>
            <a:pPr lvl="0">
              <a:defRPr/>
            </a:pPr>
            <a:r>
              <a:rPr lang="en-US" altLang="ko-KR"/>
              <a:t>    </a:t>
            </a:r>
            <a:r>
              <a:rPr lang="ko-KR" altLang="en-US"/>
              <a:t>문제를 미리 예방할 수 있도록 기존 에러 발생문들에서 작동할 수 있도록 제공한다</a:t>
            </a:r>
            <a:r>
              <a:rPr lang="en-US" altLang="ko-KR"/>
              <a:t>.</a:t>
            </a:r>
          </a:p>
          <a:p>
            <a:pPr marL="285750" indent="-28575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kumimoji="1" lang="ko-Kore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1824718" y="972830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011499" y="100745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에러 페이지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31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예방 </a:t>
                </a:r>
              </a:p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유지보수</a:t>
                </a:r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TextBox 35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05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7E4FCBB-B6B4-4799-8B09-25C580EFB560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50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21594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5.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예방 유지 보수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4064" y="1753500"/>
            <a:ext cx="5992654" cy="3002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878564" y="4936067"/>
            <a:ext cx="9558154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kumimoji="1" lang="ko-KR" altLang="en-US"/>
              <a:t>사용자가 회원가입 할 때 비밀번호가 암호화되어 데이터베이스에 저장이 됩니다</a:t>
            </a:r>
            <a:r>
              <a:rPr kumimoji="1" lang="en-US" altLang="ko-KR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kumimoji="1" lang="ko-KR" altLang="en-US"/>
              <a:t>관리자가 사용자를 등록할 때 위와 같은 폼을 이용하여 추가한다면 다음과 같이 암호화 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ko-KR"/>
              <a:t>  </a:t>
            </a:r>
            <a:r>
              <a:rPr kumimoji="1" lang="ko-KR" altLang="en-US"/>
              <a:t>되어서 저장이 됩니다</a:t>
            </a:r>
            <a:r>
              <a:rPr kumimoji="1" lang="en-US" altLang="ko-KR"/>
              <a:t>.</a:t>
            </a:r>
          </a:p>
          <a:p>
            <a:pPr marL="171450" indent="-171450">
              <a:buFontTx/>
              <a:buChar char="-"/>
              <a:defRPr/>
            </a:pPr>
            <a:endParaRPr kumimoji="1" lang="ko-Kore-KR" altLang="en-US" sz="120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71854" y="3556637"/>
            <a:ext cx="2921000" cy="1319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26500" y="1782508"/>
            <a:ext cx="2921000" cy="1282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878564" y="3146789"/>
            <a:ext cx="1558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KR" altLang="en-US"/>
              <a:t>사용자</a:t>
            </a:r>
            <a:r>
              <a:rPr kumimoji="1" lang="ko-KR" altLang="en-US"/>
              <a:t> 등록</a:t>
            </a:r>
            <a:endParaRPr kumimoji="1" lang="ko-Kore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88395" y="1384167"/>
            <a:ext cx="1558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/>
              <a:t>회원가입</a:t>
            </a:r>
            <a:endParaRPr kumimoji="1" lang="ko-Kore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152879" y="1378893"/>
            <a:ext cx="1558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/>
              <a:t>데이터베이스</a:t>
            </a:r>
            <a:endParaRPr kumimoji="1" lang="ko-Kore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24717" y="911788"/>
            <a:ext cx="2541221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011497" y="946414"/>
            <a:ext cx="209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비밀번호 암호화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36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예방 </a:t>
                </a:r>
              </a:p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유지보수</a:t>
                </a:r>
              </a:p>
            </p:txBody>
          </p:sp>
          <p:grpSp>
            <p:nvGrpSpPr>
              <p:cNvPr id="45" name="그룹 44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46" name="타원 45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41" name="TextBox 40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05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C4FC91D-DF02-49AC-ACFC-FAA664651710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6.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프로젝트 평가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399188" y="1255419"/>
            <a:ext cx="211943" cy="168596"/>
            <a:chOff x="6124" y="305"/>
            <a:chExt cx="841" cy="669"/>
          </a:xfrm>
          <a:solidFill>
            <a:schemeClr val="bg1"/>
          </a:solidFill>
        </p:grpSpPr>
        <p:sp>
          <p:nvSpPr>
            <p:cNvPr id="14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19" name="타원 18"/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011499" y="1035649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일정 계획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24718" y="1135420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11499" y="117004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형상 관리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4718" y="1778108"/>
            <a:ext cx="2192376" cy="41480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39344" y="1778108"/>
            <a:ext cx="2878205" cy="4148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76588" y="1773090"/>
            <a:ext cx="4428819" cy="3019946"/>
          </a:xfrm>
          <a:prstGeom prst="rect">
            <a:avLst/>
          </a:prstGeom>
        </p:spPr>
      </p:pic>
      <p:sp>
        <p:nvSpPr>
          <p:cNvPr id="31" name="직사각형 40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프로젝트 평가</a:t>
            </a:r>
          </a:p>
        </p:txBody>
      </p:sp>
      <p:sp>
        <p:nvSpPr>
          <p:cNvPr id="32" name="TextBox 37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A750AE-8D64-4021-91B8-57EBA269E4B1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6.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프로젝트 평가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824718" y="1001023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011499" y="1035649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완성도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24718" y="5854960"/>
            <a:ext cx="9661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kumimoji="1" lang="ko-KR" altLang="en-US"/>
              <a:t>프로그램의 완성도는 개발 초기에 지정한 요구사항 외의 일부 기능들을 추가하여 </a:t>
            </a:r>
          </a:p>
          <a:p>
            <a:pPr lvl="0">
              <a:defRPr/>
            </a:pPr>
            <a:r>
              <a:rPr kumimoji="1" lang="en-US" altLang="ko-KR"/>
              <a:t>    </a:t>
            </a:r>
            <a:r>
              <a:rPr kumimoji="1" lang="ko-KR" altLang="en-US"/>
              <a:t>개발을 진행하였는데 프로그램의 완성도는 다음과 같습니다</a:t>
            </a:r>
            <a:r>
              <a:rPr kumimoji="1" lang="en-US" altLang="ko-KR"/>
              <a:t>.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35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프로젝트 평가</a:t>
                </a:r>
              </a:p>
            </p:txBody>
          </p:sp>
          <p:grpSp>
            <p:nvGrpSpPr>
              <p:cNvPr id="44" name="그룹 43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45" name="타원 44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TextBox 39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06</a:t>
              </a:r>
            </a:p>
          </p:txBody>
        </p:sp>
      </p:grp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1824717" y="1599105"/>
          <a:ext cx="9612000" cy="3954641"/>
        </p:xfrm>
        <a:graphic>
          <a:graphicData uri="http://schemas.openxmlformats.org/drawingml/2006/table">
            <a:tbl>
              <a:tblPr firstRow="1" bandRow="1"/>
              <a:tblGrid>
                <a:gridCol w="1405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822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ID</a:t>
                      </a:r>
                      <a:endParaRPr lang="en-US" sz="105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기능 요구사항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추정치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우선 순위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완성도</a:t>
                      </a:r>
                      <a:r>
                        <a:rPr lang="en-US" altLang="ko-KR" sz="105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(%)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SFR-100</a:t>
                      </a:r>
                      <a:endParaRPr 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회원가입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7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상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SFR-200</a:t>
                      </a:r>
                      <a:endParaRPr 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사용자 관리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(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관리자 기능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)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19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상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5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SFR-300</a:t>
                      </a:r>
                      <a:endParaRPr 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메일 쓰기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2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하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4</a:t>
                      </a: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00</a:t>
                      </a:r>
                      <a:endParaRPr lang="en-US" altLang="ko-Kore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메일 읽기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8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하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90%</a:t>
                      </a:r>
                      <a:endParaRPr lang="en-US" altLang="ko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5</a:t>
                      </a: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00</a:t>
                      </a:r>
                      <a:endParaRPr lang="en-US" altLang="ko-Kore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보낸 메일함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2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중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6</a:t>
                      </a: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00</a:t>
                      </a:r>
                      <a:endParaRPr lang="en-US" altLang="ko-Kore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내게 쓴 메일함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3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중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7</a:t>
                      </a: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00</a:t>
                      </a:r>
                      <a:endParaRPr lang="en-US" altLang="ko-Kore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휴지통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14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상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8</a:t>
                      </a: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00</a:t>
                      </a:r>
                      <a:endParaRPr lang="en-US" altLang="ko-Kore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연락처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5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중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90%</a:t>
                      </a:r>
                      <a:endParaRPr lang="en-US" altLang="ko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SFR-900</a:t>
                      </a:r>
                      <a:endParaRPr lang="en-US" altLang="ko-Kore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회원 가입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7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상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SFR-1000</a:t>
                      </a:r>
                      <a:endParaRPr lang="en-US" altLang="ko-Kore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아이디 찾기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3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상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SFR-1100</a:t>
                      </a:r>
                      <a:endParaRPr lang="en-US" altLang="ko-Kore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비밀 번호 찾기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3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상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882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SFR-1200</a:t>
                      </a:r>
                      <a:endParaRPr lang="en-US" altLang="ko-Kore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개인정보 수정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5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중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08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ore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SFR-1300</a:t>
                      </a:r>
                      <a:endParaRPr lang="en-US" altLang="ko-Kore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회원 탈퇴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3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일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중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3E3EB3C-B08C-42C3-9134-C76F53683D0A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53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99197" y="184724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6.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프로젝트 평가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824718" y="1001023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011499" y="1035649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일정 계획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34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프로젝트 평가</a:t>
                </a:r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9" name="TextBox 38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06</a:t>
              </a:r>
            </a:p>
          </p:txBody>
        </p:sp>
      </p:grp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1824717" y="1602213"/>
          <a:ext cx="9611999" cy="4824595"/>
        </p:xfrm>
        <a:graphic>
          <a:graphicData uri="http://schemas.openxmlformats.org/drawingml/2006/table">
            <a:tbl>
              <a:tblPr firstRow="1" bandRow="1"/>
              <a:tblGrid>
                <a:gridCol w="1011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0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687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Activity No.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소작업 목록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소요기간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담당자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달성도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(%)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2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시작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0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B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요구사항 수집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전원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C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계획서 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전원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D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요구사항 기능 설계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전원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E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데이베이스 테이블 설계 및 연결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F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 회원가입 및 정보 변경 기능 설계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G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화면 및 로그인 실패 화면 설계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 정보를 입력받는다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I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 인증을 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J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성공 여부와 관리자 여부에 따른 페이지를 보여준다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K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관리자 화면 및 기능 설계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이세진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공성현</a:t>
                      </a:r>
                      <a:endParaRPr lang="en-US" altLang="ko-Kore-KR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L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 추가를 위한 정보를 입력받는다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이세진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공성현</a:t>
                      </a:r>
                      <a:endParaRPr lang="en-US" altLang="ko-Kore-KR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서버와 데이터베이스에 연결하여 사용자를 추가한다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이세진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공성현</a:t>
                      </a:r>
                      <a:endParaRPr lang="en-US" altLang="ko-Kore-KR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N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 추가 성공 또는 실패를 알린다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이세진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공성현</a:t>
                      </a:r>
                      <a:endParaRPr lang="en-US" altLang="ko-Kore-KR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94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O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 제거를 위해 현재 사용자 목록을 페이지 단위로 나누어서 보여준다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이세진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공성현</a:t>
                      </a:r>
                      <a:endParaRPr lang="en-US" altLang="ko-Kore-KR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526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제거할 사용자를 선택한다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이세진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공성현</a:t>
                      </a:r>
                      <a:endParaRPr lang="en-US" altLang="ko-Kore-KR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526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Q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메일 서버에 연결하여 사용자를 제거한다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이세진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공성현</a:t>
                      </a:r>
                      <a:endParaRPr lang="en-US" altLang="ko-Kore-KR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526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R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 제거 또는 실패를 알린다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이세진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공성현</a:t>
                      </a:r>
                      <a:endParaRPr lang="en-US" altLang="ko-Kore-KR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2C76B58-3F04-49EA-A3F2-CFB84C4FAFEE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54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6.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프로젝트 평가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011499" y="1035649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일정 계획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95472" y="233265"/>
            <a:ext cx="774912" cy="6307494"/>
            <a:chOff x="195472" y="233265"/>
            <a:chExt cx="774912" cy="6307494"/>
          </a:xfrm>
        </p:grpSpPr>
        <p:sp>
          <p:nvSpPr>
            <p:cNvPr id="33" name="Freeform 9"/>
            <p:cNvSpPr/>
            <p:nvPr/>
          </p:nvSpPr>
          <p:spPr>
            <a:xfrm>
              <a:off x="599837" y="1963157"/>
              <a:ext cx="129220" cy="1705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27316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6"/>
            <p:cNvSpPr>
              <a:spLocks noEditPoints="1"/>
            </p:cNvSpPr>
            <p:nvPr/>
          </p:nvSpPr>
          <p:spPr>
            <a:xfrm>
              <a:off x="604042" y="3719867"/>
              <a:ext cx="103434" cy="17396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자유형 23"/>
            <p:cNvSpPr/>
            <p:nvPr/>
          </p:nvSpPr>
          <p:spPr>
            <a:xfrm>
              <a:off x="586593" y="3146789"/>
              <a:ext cx="155707" cy="136274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"/>
            <p:cNvSpPr/>
            <p:nvPr/>
          </p:nvSpPr>
          <p:spPr>
            <a:xfrm rot="10800000" flipH="1" flipV="1">
              <a:off x="585780" y="2570492"/>
              <a:ext cx="157334" cy="13949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27316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195472" y="233265"/>
              <a:ext cx="774912" cy="6307494"/>
              <a:chOff x="195472" y="233265"/>
              <a:chExt cx="774912" cy="6307494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54563" y="233265"/>
                <a:ext cx="615821" cy="6307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47848" y="233266"/>
                <a:ext cx="615821" cy="62104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95472" y="1078167"/>
                <a:ext cx="612000" cy="612000"/>
              </a:xfrm>
              <a:prstGeom prst="rect">
                <a:avLst/>
              </a:prstGeom>
              <a:solidFill>
                <a:srgbClr val="273164"/>
              </a:solidFill>
              <a:ln>
                <a:noFill/>
              </a:ln>
              <a:effectLst>
                <a:outerShdw blurRad="254000" dist="101600" dir="2700000" algn="tl" rotWithShape="0">
                  <a:srgbClr val="273164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anchor="b"/>
              <a:lstStyle/>
              <a:p>
                <a:pPr algn="ctr">
                  <a:defRPr/>
                </a:pPr>
                <a:r>
                  <a:rPr lang="ko-KR" altLang="en-US" sz="800" b="1">
                    <a:solidFill>
                      <a:prstClr val="white"/>
                    </a:solidFill>
                  </a:rPr>
                  <a:t>프로젝트 평가</a:t>
                </a:r>
              </a:p>
            </p:txBody>
          </p:sp>
          <p:grpSp>
            <p:nvGrpSpPr>
              <p:cNvPr id="42" name="그룹 41"/>
              <p:cNvGrpSpPr/>
              <p:nvPr/>
            </p:nvGrpSpPr>
            <p:grpSpPr>
              <a:xfrm>
                <a:off x="454168" y="382727"/>
                <a:ext cx="415674" cy="415674"/>
                <a:chOff x="454168" y="382727"/>
                <a:chExt cx="415674" cy="415674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454168" y="382727"/>
                  <a:ext cx="415674" cy="41567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494255" y="414324"/>
                  <a:ext cx="335500" cy="335500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TextBox 37"/>
            <p:cNvSpPr txBox="1"/>
            <p:nvPr/>
          </p:nvSpPr>
          <p:spPr>
            <a:xfrm>
              <a:off x="318109" y="1129337"/>
              <a:ext cx="36672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800" b="1">
                  <a:solidFill>
                    <a:prstClr val="white"/>
                  </a:solidFill>
                </a:rPr>
                <a:t>06</a:t>
              </a:r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1746638" y="953114"/>
          <a:ext cx="9654528" cy="5472675"/>
        </p:xfrm>
        <a:graphic>
          <a:graphicData uri="http://schemas.openxmlformats.org/drawingml/2006/table">
            <a:tbl>
              <a:tblPr firstRow="1" bandRow="1"/>
              <a:tblGrid>
                <a:gridCol w="1113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52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8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79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Activity No.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소작업 목록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소요기간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담당자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달성도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(%)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 화면 설계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백혁인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유지원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정원진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90%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메시지 쓰기 화면 및 기능 설계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백혁인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U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 서버를 통하여 메일 전송을 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V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 메시지 목록 화면 설계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백혁인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정원진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W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매일 서버에서 메시지 목록을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X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메시지 목록 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읽음 여부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정렬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페이지 분리 설계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백혁인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80%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Y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메시지 목록 에러 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도착하지 않음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백혁인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Z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메시지 목록의 내용 읽기 기능 설계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ore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 </a:t>
                      </a:r>
                      <a:endParaRPr lang="en-US" altLang="ko-Kore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백혁인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AA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메시지 보내기 기능 및 삭제 설계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백혁인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6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AB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사용자는 자신이 보낸 메일을 보고 삭제할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AC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사용자는 휴지통 기능을 사용할 수 잇다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백혁인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5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AD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휴지통에 있는 메일을 읽기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복원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완전 삭제 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백혁인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AE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사용자는 연락처 기능을 사용할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백혁인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정원진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AF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사용자는 원하는 사용자의 연락처를 차단할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백혁인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정원진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AG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차단한 연락처의 메일은 메일 읽기에서 제외된다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백혁인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정원진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AH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사용자는 시스템에 회원가입 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altLang="ko-KR" sz="1100" b="0" i="0" u="none" strike="noStrike">
                          <a:solidFill>
                            <a:srgbClr val="000000"/>
                          </a:solidFill>
                          <a:latin typeface="+mn-lt"/>
                          <a:ea typeface="맑은 고딕"/>
                        </a:rPr>
                        <a:t>AI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사용자는 자신의 아이디와 비밀번호 찾기를 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altLang="ko-KR" sz="1100" b="0" i="0" u="none" strike="noStrike">
                          <a:solidFill>
                            <a:srgbClr val="000000"/>
                          </a:solidFill>
                          <a:latin typeface="+mn-lt"/>
                          <a:ea typeface="맑은 고딕"/>
                        </a:rPr>
                        <a:t>AJ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사용자는 자신의 개인정보를 수정할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353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altLang="ko-KR" sz="1100" b="0" i="0" u="none" strike="noStrike">
                          <a:solidFill>
                            <a:srgbClr val="000000"/>
                          </a:solidFill>
                          <a:latin typeface="+mn-lt"/>
                          <a:ea typeface="맑은 고딕"/>
                        </a:rPr>
                        <a:t>AK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사용자는 자신의 시스템에서 회원 탈퇴할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유지원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100%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35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AH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 테스트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ore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AFDC3EF-309F-4F0D-8F3A-E7C0BEDD7A34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55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6.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역할 분담</a:t>
            </a:r>
            <a:endParaRPr lang="en-US" altLang="ko-KR" sz="8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399188" y="1255419"/>
            <a:ext cx="211943" cy="168596"/>
            <a:chOff x="6124" y="305"/>
            <a:chExt cx="841" cy="669"/>
          </a:xfrm>
          <a:solidFill>
            <a:schemeClr val="bg1"/>
          </a:solidFill>
        </p:grpSpPr>
        <p:sp>
          <p:nvSpPr>
            <p:cNvPr id="14" name="Freeform 13"/>
            <p:cNvSpPr/>
            <p:nvPr/>
          </p:nvSpPr>
          <p:spPr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54168" y="382727"/>
            <a:ext cx="415674" cy="415674"/>
            <a:chOff x="454168" y="382727"/>
            <a:chExt cx="415674" cy="415674"/>
          </a:xfrm>
        </p:grpSpPr>
        <p:sp>
          <p:nvSpPr>
            <p:cNvPr id="19" name="타원 18"/>
            <p:cNvSpPr/>
            <p:nvPr/>
          </p:nvSpPr>
          <p:spPr>
            <a:xfrm>
              <a:off x="454168" y="382727"/>
              <a:ext cx="415674" cy="41567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4255" y="414324"/>
              <a:ext cx="335500" cy="335500"/>
            </a:xfrm>
            <a:prstGeom prst="rect">
              <a:avLst/>
            </a:prstGeom>
          </p:spPr>
        </p:pic>
      </p:grp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011499" y="1035649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일정 계획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24718" y="1135420"/>
            <a:ext cx="2142923" cy="46769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11499" y="1170046"/>
            <a:ext cx="176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스퀘어 Bold"/>
                <a:ea typeface="나눔스퀘어 Bold"/>
              </a:rPr>
              <a:t>역할 분담</a:t>
            </a:r>
            <a:endParaRPr lang="ko-KR" altLang="en-US" b="1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1744090" y="1895483"/>
          <a:ext cx="9612000" cy="3926865"/>
        </p:xfrm>
        <a:graphic>
          <a:graphicData uri="http://schemas.openxmlformats.org/drawingml/2006/table">
            <a:tbl>
              <a:tblPr firstRow="1" bandRow="1"/>
              <a:tblGrid>
                <a:gridCol w="177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7512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담당 기능</a:t>
                      </a:r>
                      <a:endParaRPr lang="en-US" sz="105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세부적인 구현 담당 기능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담당 팀원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effectLst/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45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데이터베이스</a:t>
                      </a:r>
                      <a:endParaRPr 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회원가입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내게 쓴 메일함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개인정보 수정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및 회원 탈퇴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유지원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45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관리자</a:t>
                      </a:r>
                      <a:endParaRPr 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메인 페이지 유저 목록 페이지  나누기 기능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유저 검색 기능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이세진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latin typeface="나눔스퀘어"/>
                          <a:ea typeface="나눔스퀘어"/>
                        </a:rPr>
                        <a:t> 공성현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45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사용자</a:t>
                      </a:r>
                      <a:endParaRPr 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메일 읽기 및 쓰기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보낸 메일함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휴지통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연락처 기능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백현인</a:t>
                      </a:r>
                      <a:r>
                        <a:rPr lang="en-US" altLang="ko-KR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,</a:t>
                      </a:r>
                      <a:r>
                        <a:rPr lang="ko-KR" altLang="en-US" sz="1050" b="0" kern="0" spc="0">
                          <a:solidFill>
                            <a:srgbClr val="000000"/>
                          </a:solidFill>
                          <a:effectLst/>
                          <a:latin typeface="나눔스퀘어"/>
                          <a:ea typeface="나눔스퀘어"/>
                        </a:rPr>
                        <a:t> 정원진</a:t>
                      </a:r>
                      <a:endParaRPr lang="ko-KR" altLang="en-US" sz="1050" b="0" kern="0" spc="0">
                        <a:solidFill>
                          <a:srgbClr val="00000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TextBox 37"/>
          <p:cNvSpPr txBox="1"/>
          <p:nvPr/>
        </p:nvSpPr>
        <p:spPr>
          <a:xfrm>
            <a:off x="33715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33" name="직사각형 40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프로젝트 평가</a:t>
            </a:r>
          </a:p>
        </p:txBody>
      </p:sp>
      <p:sp>
        <p:nvSpPr>
          <p:cNvPr id="34" name="TextBox 37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FB34AF-9DB9-4756-850A-B6630872C248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645984" y="5007724"/>
            <a:ext cx="96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270456" y="2467082"/>
            <a:ext cx="5830771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6600" b="1">
                <a:solidFill>
                  <a:prstClr val="black">
                    <a:lumMod val="75000"/>
                    <a:lumOff val="25000"/>
                  </a:prstClr>
                </a:solidFill>
              </a:rPr>
              <a:t>감사합니다</a:t>
            </a:r>
            <a:r>
              <a:rPr lang="en-US" altLang="ko-KR" sz="6600" b="1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3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3" name="막힌 원호 112"/>
          <p:cNvSpPr/>
          <p:nvPr/>
        </p:nvSpPr>
        <p:spPr>
          <a:xfrm rot="8990677">
            <a:off x="8527844" y="2005130"/>
            <a:ext cx="2737078" cy="2737078"/>
          </a:xfrm>
          <a:prstGeom prst="blockArc">
            <a:avLst>
              <a:gd name="adj1" fmla="val 9274609"/>
              <a:gd name="adj2" fmla="val 16224034"/>
              <a:gd name="adj3" fmla="val 1276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9037009" y="2161498"/>
            <a:ext cx="795156" cy="76712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8941759" y="3873042"/>
            <a:ext cx="795156" cy="7671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9101227" y="3791634"/>
            <a:ext cx="795156" cy="76712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1.4.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요구사항 분석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848" y="233266"/>
            <a:ext cx="615821" cy="621041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프로젝트개요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01</a:t>
            </a:r>
          </a:p>
        </p:txBody>
      </p:sp>
      <p:sp>
        <p:nvSpPr>
          <p:cNvPr id="41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3221545" y="1022688"/>
          <a:ext cx="5748909" cy="5299453"/>
        </p:xfrm>
        <a:graphic>
          <a:graphicData uri="http://schemas.openxmlformats.org/drawingml/2006/table">
            <a:tbl>
              <a:tblPr firstRow="1" bandRow="1"/>
              <a:tblGrid>
                <a:gridCol w="741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6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54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연번</a:t>
                      </a:r>
                    </a:p>
                  </a:txBody>
                  <a:tcPr anchor="b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8D8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이해 당사자</a:t>
                      </a:r>
                    </a:p>
                  </a:txBody>
                  <a:tcPr anchor="b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8D8D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</a:p>
                  </a:txBody>
                  <a:tcPr anchor="b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D8D8D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352">
                <a:tc row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St-01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이메일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이메일을 보내고 받는 사람은 그에 대한 답장을 보낼 수 있어야한다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35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메일을 작성 할 때 다양한 형식의 파일을 첨부 할 수 있어야한다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336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St-02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사용자를 추가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삭제를 할 수 있어야하고 관리가 쉽게 사용자 목록이 있어야한다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336">
                <a:tc row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St-03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사용자는 메일을 보내고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받고 휴지통 기능을 이용하여 매일 시스템을 이용할 수 있다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3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연락처를 활용하여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정보를 얻거나 차단이 가능하다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99">
                <a:tc rowSpan="4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St-04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차후 유지보수가 용이 하도록 코드가 작성되어야한다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9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서버 상태 관리를 위해 보낼 수 있는 첨부 파일의 용량을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50mb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 제한한다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29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git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을 통한 형상관리를 진행한다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929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sonarqube</a:t>
                      </a:r>
                      <a:r>
                        <a:rPr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를 활용하여 정적 분석을 통한 관리를 진행한다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anchor="ctr">
                    <a:lnL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8509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A6BB54B-23DA-40A9-A25B-ADA57CF2F470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2.1.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스크립틀릿 제거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848" y="233266"/>
            <a:ext cx="615821" cy="621041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88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교정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유지보수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02</a:t>
            </a:r>
          </a:p>
        </p:txBody>
      </p:sp>
      <p:sp>
        <p:nvSpPr>
          <p:cNvPr id="41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pic>
        <p:nvPicPr>
          <p:cNvPr id="50" name="그림 49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032336" y="994198"/>
            <a:ext cx="6127327" cy="21702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2972434" y="3725333"/>
            <a:ext cx="6247129" cy="2402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TextBox 41"/>
          <p:cNvSpPr txBox="1"/>
          <p:nvPr/>
        </p:nvSpPr>
        <p:spPr>
          <a:xfrm>
            <a:off x="4688779" y="6145889"/>
            <a:ext cx="3534109" cy="36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기존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delete_user.jsp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sp>
        <p:nvSpPr>
          <p:cNvPr id="54" name="TextBox 41"/>
          <p:cNvSpPr txBox="1"/>
          <p:nvPr/>
        </p:nvSpPr>
        <p:spPr>
          <a:xfrm>
            <a:off x="4508863" y="3245347"/>
            <a:ext cx="3534109" cy="36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기존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admin_menu.jsp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9ECC1-4146-415A-8E9F-F06A88BC9C14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2.1.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스크립틀릿 제거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114"/>
          <p:cNvSpPr/>
          <p:nvPr/>
        </p:nvSpPr>
        <p:spPr>
          <a:xfrm>
            <a:off x="1824718" y="972830"/>
            <a:ext cx="2566256" cy="467692"/>
          </a:xfrm>
          <a:prstGeom prst="rect">
            <a:avLst/>
          </a:prstGeom>
          <a:solidFill>
            <a:srgbClr val="152B3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TextBox 115"/>
          <p:cNvSpPr txBox="1"/>
          <p:nvPr/>
        </p:nvSpPr>
        <p:spPr>
          <a:xfrm>
            <a:off x="1935299" y="1007456"/>
            <a:ext cx="2377900" cy="362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나눔스퀘어 Bold"/>
                <a:ea typeface="나눔스퀘어 Bold"/>
              </a:rPr>
              <a:t>관리자 메인 메뉴 화면</a:t>
            </a:r>
            <a:endParaRPr kumimoji="0" lang="ko-KR" altLang="en-US" sz="1800" b="1" i="0" u="none" strike="noStrike" kern="1200" cap="none" spc="0" normalizeH="0" baseline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2" name="그림 51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777999" y="1862667"/>
            <a:ext cx="5918200" cy="93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그림 52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830916" y="4106334"/>
            <a:ext cx="5838825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그림 53"/>
          <p:cNvPicPr/>
          <p:nvPr/>
        </p:nvPicPr>
        <p:blipFill rotWithShape="1">
          <a:blip r:embed="rId4">
            <a:lum/>
          </a:blip>
          <a:srcRect r="140"/>
          <a:stretch>
            <a:fillRect/>
          </a:stretch>
        </p:blipFill>
        <p:spPr>
          <a:xfrm>
            <a:off x="8339667" y="2738437"/>
            <a:ext cx="2724150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TextBox 41"/>
          <p:cNvSpPr txBox="1"/>
          <p:nvPr/>
        </p:nvSpPr>
        <p:spPr>
          <a:xfrm>
            <a:off x="3165141" y="3061695"/>
            <a:ext cx="3534109" cy="36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수정후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admin_menu.jsp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sp>
        <p:nvSpPr>
          <p:cNvPr id="56" name="TextBox 41"/>
          <p:cNvSpPr txBox="1"/>
          <p:nvPr/>
        </p:nvSpPr>
        <p:spPr>
          <a:xfrm>
            <a:off x="2974641" y="5542639"/>
            <a:ext cx="3534109" cy="36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수정후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delete_user.jsp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sp>
        <p:nvSpPr>
          <p:cNvPr id="57" name="TextBox 41"/>
          <p:cNvSpPr txBox="1"/>
          <p:nvPr/>
        </p:nvSpPr>
        <p:spPr>
          <a:xfrm>
            <a:off x="9879208" y="4202788"/>
            <a:ext cx="1809025" cy="367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tag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파일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cxnSp>
        <p:nvCxnSpPr>
          <p:cNvPr id="58" name="꺾인 연결선 30"/>
          <p:cNvCxnSpPr>
            <a:stCxn id="53" idx="3"/>
            <a:endCxn id="54" idx="2"/>
          </p:cNvCxnSpPr>
          <p:nvPr/>
        </p:nvCxnSpPr>
        <p:spPr>
          <a:xfrm flipV="1">
            <a:off x="7669746" y="4119562"/>
            <a:ext cx="2031996" cy="577321"/>
          </a:xfrm>
          <a:prstGeom prst="bentConnector2">
            <a:avLst/>
          </a:prstGeom>
          <a:noFill/>
          <a:ln w="3175" cap="flat" cmpd="sng" algn="ctr">
            <a:solidFill>
              <a:srgbClr val="000000">
                <a:alpha val="100000"/>
              </a:srgbClr>
            </a:solidFill>
            <a:prstDash val="lgDash"/>
            <a:miter/>
            <a:tailEnd type="triangle"/>
          </a:ln>
        </p:spPr>
      </p:cxnSp>
      <p:cxnSp>
        <p:nvCxnSpPr>
          <p:cNvPr id="59" name="꺾인 연결선 30"/>
          <p:cNvCxnSpPr>
            <a:stCxn id="52" idx="3"/>
            <a:endCxn id="54" idx="0"/>
          </p:cNvCxnSpPr>
          <p:nvPr/>
        </p:nvCxnSpPr>
        <p:spPr>
          <a:xfrm>
            <a:off x="7696208" y="2332567"/>
            <a:ext cx="2005534" cy="405870"/>
          </a:xfrm>
          <a:prstGeom prst="bentConnector2">
            <a:avLst/>
          </a:prstGeom>
          <a:noFill/>
          <a:ln w="3175" cap="flat" cmpd="sng" algn="ctr">
            <a:solidFill>
              <a:schemeClr val="dk1">
                <a:alpha val="100000"/>
              </a:schemeClr>
            </a:solidFill>
            <a:prstDash val="lgDash"/>
            <a:miter/>
            <a:tailEnd type="triangle"/>
          </a:ln>
        </p:spPr>
      </p:cxnSp>
      <p:sp>
        <p:nvSpPr>
          <p:cNvPr id="66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67" name="직사각형 32"/>
          <p:cNvSpPr/>
          <p:nvPr/>
        </p:nvSpPr>
        <p:spPr>
          <a:xfrm>
            <a:off x="347848" y="233266"/>
            <a:ext cx="615821" cy="621041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49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8" name="직사각형 33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49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교정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유지보수</a:t>
            </a:r>
          </a:p>
        </p:txBody>
      </p:sp>
      <p:sp>
        <p:nvSpPr>
          <p:cNvPr id="69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02</a:t>
            </a:r>
          </a:p>
        </p:txBody>
      </p:sp>
      <p:sp>
        <p:nvSpPr>
          <p:cNvPr id="70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1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5FBD30-64B6-4019-BDDE-39595608BA22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2.2.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SLF4J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로그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41"/>
          <p:cNvSpPr txBox="1"/>
          <p:nvPr/>
        </p:nvSpPr>
        <p:spPr>
          <a:xfrm>
            <a:off x="4297195" y="4866363"/>
            <a:ext cx="3597609" cy="36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각 클래스에 맞는 로그 사용 </a:t>
            </a:r>
            <a:r>
              <a:rPr kumimoji="0" lang="en-US" altLang="ko-KR" sz="1800" b="1" i="1" u="none" strike="noStrike" kern="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pic>
        <p:nvPicPr>
          <p:cNvPr id="60" name="그림 59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422608" y="1817158"/>
            <a:ext cx="5346784" cy="24303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1" name="그림 60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433191" y="2546159"/>
            <a:ext cx="5325618" cy="201333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2" name="TextBox 46"/>
          <p:cNvSpPr txBox="1"/>
          <p:nvPr/>
        </p:nvSpPr>
        <p:spPr>
          <a:xfrm>
            <a:off x="416938" y="5391498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06</a:t>
            </a:r>
          </a:p>
        </p:txBody>
      </p:sp>
      <p:sp>
        <p:nvSpPr>
          <p:cNvPr id="63" name="직사각형 32"/>
          <p:cNvSpPr/>
          <p:nvPr/>
        </p:nvSpPr>
        <p:spPr>
          <a:xfrm>
            <a:off x="347848" y="233266"/>
            <a:ext cx="615821" cy="621041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49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4" name="직사각형 33"/>
          <p:cNvSpPr/>
          <p:nvPr/>
        </p:nvSpPr>
        <p:spPr>
          <a:xfrm>
            <a:off x="195472" y="1078167"/>
            <a:ext cx="612000" cy="612000"/>
          </a:xfrm>
          <a:prstGeom prst="rect">
            <a:avLst/>
          </a:prstGeom>
          <a:solidFill>
            <a:srgbClr val="273164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254000" dist="101600" dir="2700000" algn="tl" rotWithShape="0">
              <a:srgbClr val="273164">
                <a:alpha val="25490"/>
              </a:srgbClr>
            </a:outerShdw>
          </a:effectLst>
        </p:spPr>
        <p:txBody>
          <a:bodyPr bIns="108000" anchor="b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교정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유지보수</a:t>
            </a:r>
          </a:p>
        </p:txBody>
      </p:sp>
      <p:sp>
        <p:nvSpPr>
          <p:cNvPr id="65" name="TextBox 30"/>
          <p:cNvSpPr txBox="1"/>
          <p:nvPr/>
        </p:nvSpPr>
        <p:spPr>
          <a:xfrm>
            <a:off x="318109" y="1129337"/>
            <a:ext cx="3667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02</a:t>
            </a:r>
          </a:p>
        </p:txBody>
      </p:sp>
      <p:sp>
        <p:nvSpPr>
          <p:cNvPr id="66" name="타원 36"/>
          <p:cNvSpPr/>
          <p:nvPr/>
        </p:nvSpPr>
        <p:spPr>
          <a:xfrm>
            <a:off x="454168" y="382727"/>
            <a:ext cx="415674" cy="415674"/>
          </a:xfrm>
          <a:prstGeom prst="ellipse">
            <a:avLst/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7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255" y="414324"/>
            <a:ext cx="335500" cy="335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0C902D-E5FB-45AE-AF84-D8875D5633CC}"/>
              </a:ext>
            </a:extLst>
          </p:cNvPr>
          <p:cNvSpPr txBox="1"/>
          <p:nvPr/>
        </p:nvSpPr>
        <p:spPr>
          <a:xfrm>
            <a:off x="11243261" y="447704"/>
            <a:ext cx="60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7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2313</Words>
  <Application>Microsoft Office PowerPoint</Application>
  <PresentationFormat>와이드스크린</PresentationFormat>
  <Paragraphs>847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나눔스퀘어</vt:lpstr>
      <vt:lpstr>나눔스퀘어 Bold</vt:lpstr>
      <vt:lpstr>맑은 고딕</vt:lpstr>
      <vt:lpstr>한컴바탕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백혁인</cp:lastModifiedBy>
  <cp:revision>73</cp:revision>
  <dcterms:created xsi:type="dcterms:W3CDTF">2021-05-31T15:17:18Z</dcterms:created>
  <dcterms:modified xsi:type="dcterms:W3CDTF">2021-06-05T10:21:25Z</dcterms:modified>
  <cp:version/>
</cp:coreProperties>
</file>